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1" r:id="rId2"/>
    <p:sldId id="260" r:id="rId3"/>
    <p:sldId id="263" r:id="rId4"/>
    <p:sldId id="262" r:id="rId5"/>
    <p:sldId id="264" r:id="rId6"/>
    <p:sldId id="266"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14" y="45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xlsx"/></Relationships>
</file>

<file path=ppt/charts/_rels/chart2.xml.rels><?xml version="1.0" encoding="UTF-8" standalone="yes"?>
<Relationships xmlns="http://schemas.openxmlformats.org/package/2006/relationships"><Relationship Id="rId1" Type="http://schemas.openxmlformats.org/officeDocument/2006/relationships/oleObject" Target="Graphique%20dans%20Microsoft%20Office%20PowerPoint"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a:solidFill>
                  <a:schemeClr val="dk1"/>
                </a:solidFill>
                <a:latin typeface="+mn-lt"/>
                <a:ea typeface="+mn-ea"/>
                <a:cs typeface="+mn-cs"/>
              </a:defRPr>
            </a:pPr>
            <a:r>
              <a:rPr lang="en-US" dirty="0" smtClean="0">
                <a:solidFill>
                  <a:schemeClr val="dk1"/>
                </a:solidFill>
                <a:latin typeface="+mn-lt"/>
                <a:ea typeface="+mn-ea"/>
                <a:cs typeface="+mn-cs"/>
              </a:rPr>
              <a:t>Incidence CAP </a:t>
            </a:r>
            <a:r>
              <a:rPr lang="en-US" dirty="0">
                <a:solidFill>
                  <a:schemeClr val="dk1"/>
                </a:solidFill>
                <a:latin typeface="+mn-lt"/>
                <a:ea typeface="+mn-ea"/>
                <a:cs typeface="+mn-cs"/>
              </a:rPr>
              <a:t>pour 100 000</a:t>
            </a:r>
            <a:endParaRPr lang="en-US" dirty="0"/>
          </a:p>
        </c:rich>
      </c:tx>
      <c:layout/>
      <c:overlay val="0"/>
      <c:spPr>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c:spPr>
    </c:title>
    <c:autoTitleDeleted val="0"/>
    <c:plotArea>
      <c:layout/>
      <c:barChart>
        <c:barDir val="col"/>
        <c:grouping val="clustered"/>
        <c:varyColors val="0"/>
        <c:ser>
          <c:idx val="0"/>
          <c:order val="0"/>
          <c:tx>
            <c:strRef>
              <c:f>Feuil1!$B$1</c:f>
              <c:strCache>
                <c:ptCount val="1"/>
                <c:pt idx="0">
                  <c:v>incidence pour 100 000</c:v>
                </c:pt>
              </c:strCache>
            </c:strRef>
          </c:tx>
          <c:spPr>
            <a:solidFill>
              <a:srgbClr val="B0509B"/>
            </a:solidFill>
            <a:ln>
              <a:noFill/>
            </a:ln>
            <a:effectLst/>
          </c:spPr>
          <c:invertIfNegative val="0"/>
          <c:cat>
            <c:strRef>
              <c:f>Feuil1!$A$2:$A$10</c:f>
              <c:strCache>
                <c:ptCount val="9"/>
                <c:pt idx="0">
                  <c:v>Maladie pulmonaire chronique</c:v>
                </c:pt>
                <c:pt idx="1">
                  <c:v>cardiopathie chronique</c:v>
                </c:pt>
                <c:pt idx="2">
                  <c:v>Diabète</c:v>
                </c:pt>
                <c:pt idx="3">
                  <c:v>tabagisme</c:v>
                </c:pt>
                <c:pt idx="4">
                  <c:v>Cancer</c:v>
                </c:pt>
                <c:pt idx="5">
                  <c:v>Hépatopathie chronique</c:v>
                </c:pt>
                <c:pt idx="6">
                  <c:v>Néphropathie chronique</c:v>
                </c:pt>
                <c:pt idx="7">
                  <c:v>Corticothérapie prolongée</c:v>
                </c:pt>
                <c:pt idx="8">
                  <c:v>population générale &gt; 65 ans</c:v>
                </c:pt>
              </c:strCache>
            </c:strRef>
          </c:cat>
          <c:val>
            <c:numRef>
              <c:f>Feuil1!$B$2:$B$10</c:f>
              <c:numCache>
                <c:formatCode>General</c:formatCode>
                <c:ptCount val="9"/>
                <c:pt idx="0">
                  <c:v>4650</c:v>
                </c:pt>
                <c:pt idx="1">
                  <c:v>2550</c:v>
                </c:pt>
                <c:pt idx="2">
                  <c:v>1550</c:v>
                </c:pt>
                <c:pt idx="3">
                  <c:v>2070</c:v>
                </c:pt>
                <c:pt idx="4">
                  <c:v>2920</c:v>
                </c:pt>
                <c:pt idx="5">
                  <c:v>3130</c:v>
                </c:pt>
                <c:pt idx="6">
                  <c:v>2720</c:v>
                </c:pt>
                <c:pt idx="7">
                  <c:v>4010</c:v>
                </c:pt>
                <c:pt idx="8">
                  <c:v>1035</c:v>
                </c:pt>
              </c:numCache>
            </c:numRef>
          </c:val>
          <c:extLst>
            <c:ext xmlns:c16="http://schemas.microsoft.com/office/drawing/2014/chart" uri="{C3380CC4-5D6E-409C-BE32-E72D297353CC}">
              <c16:uniqueId val="{00000000-0BA0-40D7-8EF2-1C45190023DE}"/>
            </c:ext>
          </c:extLst>
        </c:ser>
        <c:dLbls>
          <c:showLegendKey val="0"/>
          <c:showVal val="0"/>
          <c:showCatName val="0"/>
          <c:showSerName val="0"/>
          <c:showPercent val="0"/>
          <c:showBubbleSize val="0"/>
        </c:dLbls>
        <c:gapWidth val="219"/>
        <c:overlap val="-27"/>
        <c:axId val="167438592"/>
        <c:axId val="170340352"/>
      </c:barChart>
      <c:catAx>
        <c:axId val="167438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70340352"/>
        <c:crosses val="autoZero"/>
        <c:auto val="1"/>
        <c:lblAlgn val="ctr"/>
        <c:lblOffset val="100"/>
        <c:noMultiLvlLbl val="0"/>
      </c:catAx>
      <c:valAx>
        <c:axId val="1703403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7438592"/>
        <c:crosses val="autoZero"/>
        <c:crossBetween val="between"/>
      </c:valAx>
      <c:spPr>
        <a:noFill/>
        <a:ln>
          <a:noFill/>
        </a:ln>
        <a:effectLst/>
      </c:spPr>
    </c:plotArea>
    <c:plotVisOnly val="1"/>
    <c:dispBlanksAs val="gap"/>
    <c:showDLblsOverMax val="0"/>
  </c:chart>
  <c:spPr>
    <a:noFill/>
    <a:ln>
      <a:solidFill>
        <a:schemeClr val="accent1"/>
      </a:solidFill>
    </a:ln>
    <a:effectLst/>
  </c:spPr>
  <c:txPr>
    <a:bodyPr/>
    <a:lstStyle/>
    <a:p>
      <a:pPr>
        <a:defRPr/>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6.3409527327288814E-2"/>
          <c:y val="3.8593372753966723E-2"/>
          <c:w val="0.82792679987281359"/>
          <c:h val="0.66963330842966695"/>
        </c:manualLayout>
      </c:layout>
      <c:barChart>
        <c:barDir val="col"/>
        <c:grouping val="clustered"/>
        <c:varyColors val="0"/>
        <c:ser>
          <c:idx val="0"/>
          <c:order val="0"/>
          <c:tx>
            <c:strRef>
              <c:f>'[Graphique dans Microsoft Office PowerPoint]Feuil1'!$B$1</c:f>
              <c:strCache>
                <c:ptCount val="1"/>
                <c:pt idx="0">
                  <c:v>16-64 ans</c:v>
                </c:pt>
              </c:strCache>
            </c:strRef>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'[Graphique dans Microsoft Office PowerPoint]Feuil1'!$A$2:$A$12</c:f>
              <c:strCache>
                <c:ptCount val="11"/>
                <c:pt idx="0">
                  <c:v>Population globale</c:v>
                </c:pt>
                <c:pt idx="1">
                  <c:v>Pas de risque</c:v>
                </c:pt>
                <c:pt idx="2">
                  <c:v>≥1 risque</c:v>
                </c:pt>
                <c:pt idx="3">
                  <c:v>Asplénie</c:v>
                </c:pt>
                <c:pt idx="4">
                  <c:v>Pathologie respiratoire chronique</c:v>
                </c:pt>
                <c:pt idx="5">
                  <c:v>Cardiopathie chronique</c:v>
                </c:pt>
                <c:pt idx="6">
                  <c:v>Néphropathie chronique</c:v>
                </c:pt>
                <c:pt idx="7">
                  <c:v>Hépatopathie chronique</c:v>
                </c:pt>
                <c:pt idx="8">
                  <c:v>Diabète</c:v>
                </c:pt>
                <c:pt idx="9">
                  <c:v>Immunodépression</c:v>
                </c:pt>
                <c:pt idx="10">
                  <c:v>Infection VIH</c:v>
                </c:pt>
              </c:strCache>
            </c:strRef>
          </c:cat>
          <c:val>
            <c:numRef>
              <c:f>'[Graphique dans Microsoft Office PowerPoint]Feuil1'!$B$2:$B$12</c:f>
              <c:numCache>
                <c:formatCode>General</c:formatCode>
                <c:ptCount val="11"/>
                <c:pt idx="0">
                  <c:v>10.200000000000001</c:v>
                </c:pt>
                <c:pt idx="1">
                  <c:v>5.4</c:v>
                </c:pt>
                <c:pt idx="2">
                  <c:v>18.2</c:v>
                </c:pt>
                <c:pt idx="3">
                  <c:v>10.5</c:v>
                </c:pt>
                <c:pt idx="4">
                  <c:v>18.3</c:v>
                </c:pt>
                <c:pt idx="5">
                  <c:v>19.7</c:v>
                </c:pt>
                <c:pt idx="6">
                  <c:v>26.1</c:v>
                </c:pt>
                <c:pt idx="7">
                  <c:v>37.1</c:v>
                </c:pt>
                <c:pt idx="8">
                  <c:v>15.4</c:v>
                </c:pt>
                <c:pt idx="9">
                  <c:v>15.4</c:v>
                </c:pt>
                <c:pt idx="10">
                  <c:v>8.5</c:v>
                </c:pt>
              </c:numCache>
            </c:numRef>
          </c:val>
          <c:extLst>
            <c:ext xmlns:c16="http://schemas.microsoft.com/office/drawing/2014/chart" uri="{C3380CC4-5D6E-409C-BE32-E72D297353CC}">
              <c16:uniqueId val="{00000000-E507-443C-B77E-C7A7381100D9}"/>
            </c:ext>
          </c:extLst>
        </c:ser>
        <c:ser>
          <c:idx val="1"/>
          <c:order val="1"/>
          <c:tx>
            <c:strRef>
              <c:f>'[Graphique dans Microsoft Office PowerPoint]Feuil1'!$C$1</c:f>
              <c:strCache>
                <c:ptCount val="1"/>
                <c:pt idx="0">
                  <c:v>≥65 ans</c:v>
                </c:pt>
              </c:strCache>
            </c:strRef>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'[Graphique dans Microsoft Office PowerPoint]Feuil1'!$A$2:$A$12</c:f>
              <c:strCache>
                <c:ptCount val="11"/>
                <c:pt idx="0">
                  <c:v>Population globale</c:v>
                </c:pt>
                <c:pt idx="1">
                  <c:v>Pas de risque</c:v>
                </c:pt>
                <c:pt idx="2">
                  <c:v>≥1 risque</c:v>
                </c:pt>
                <c:pt idx="3">
                  <c:v>Asplénie</c:v>
                </c:pt>
                <c:pt idx="4">
                  <c:v>Pathologie respiratoire chronique</c:v>
                </c:pt>
                <c:pt idx="5">
                  <c:v>Cardiopathie chronique</c:v>
                </c:pt>
                <c:pt idx="6">
                  <c:v>Néphropathie chronique</c:v>
                </c:pt>
                <c:pt idx="7">
                  <c:v>Hépatopathie chronique</c:v>
                </c:pt>
                <c:pt idx="8">
                  <c:v>Diabète</c:v>
                </c:pt>
                <c:pt idx="9">
                  <c:v>Immunodépression</c:v>
                </c:pt>
                <c:pt idx="10">
                  <c:v>Infection VIH</c:v>
                </c:pt>
              </c:strCache>
            </c:strRef>
          </c:cat>
          <c:val>
            <c:numRef>
              <c:f>'[Graphique dans Microsoft Office PowerPoint]Feuil1'!$C$2:$C$12</c:f>
              <c:numCache>
                <c:formatCode>General</c:formatCode>
                <c:ptCount val="11"/>
                <c:pt idx="0">
                  <c:v>31.5</c:v>
                </c:pt>
                <c:pt idx="1">
                  <c:v>29.1</c:v>
                </c:pt>
                <c:pt idx="2">
                  <c:v>33</c:v>
                </c:pt>
                <c:pt idx="3">
                  <c:v>12</c:v>
                </c:pt>
                <c:pt idx="4">
                  <c:v>32.9</c:v>
                </c:pt>
                <c:pt idx="5">
                  <c:v>36.200000000000003</c:v>
                </c:pt>
                <c:pt idx="6">
                  <c:v>44</c:v>
                </c:pt>
                <c:pt idx="7">
                  <c:v>53.3</c:v>
                </c:pt>
                <c:pt idx="8">
                  <c:v>29</c:v>
                </c:pt>
                <c:pt idx="9">
                  <c:v>29.9</c:v>
                </c:pt>
              </c:numCache>
            </c:numRef>
          </c:val>
          <c:extLst>
            <c:ext xmlns:c16="http://schemas.microsoft.com/office/drawing/2014/chart" uri="{C3380CC4-5D6E-409C-BE32-E72D297353CC}">
              <c16:uniqueId val="{00000001-E507-443C-B77E-C7A7381100D9}"/>
            </c:ext>
          </c:extLst>
        </c:ser>
        <c:dLbls>
          <c:showLegendKey val="0"/>
          <c:showVal val="0"/>
          <c:showCatName val="0"/>
          <c:showSerName val="0"/>
          <c:showPercent val="0"/>
          <c:showBubbleSize val="0"/>
        </c:dLbls>
        <c:gapWidth val="150"/>
        <c:axId val="119474432"/>
        <c:axId val="119480320"/>
      </c:barChart>
      <c:catAx>
        <c:axId val="119474432"/>
        <c:scaling>
          <c:orientation val="minMax"/>
        </c:scaling>
        <c:delete val="0"/>
        <c:axPos val="b"/>
        <c:numFmt formatCode="General" sourceLinked="0"/>
        <c:majorTickMark val="out"/>
        <c:minorTickMark val="none"/>
        <c:tickLblPos val="nextTo"/>
        <c:crossAx val="119480320"/>
        <c:crosses val="autoZero"/>
        <c:auto val="1"/>
        <c:lblAlgn val="ctr"/>
        <c:lblOffset val="100"/>
        <c:noMultiLvlLbl val="0"/>
      </c:catAx>
      <c:valAx>
        <c:axId val="119480320"/>
        <c:scaling>
          <c:orientation val="minMax"/>
        </c:scaling>
        <c:delete val="0"/>
        <c:axPos val="l"/>
        <c:majorGridlines/>
        <c:numFmt formatCode="General" sourceLinked="1"/>
        <c:majorTickMark val="out"/>
        <c:minorTickMark val="none"/>
        <c:tickLblPos val="nextTo"/>
        <c:crossAx val="119474432"/>
        <c:crosses val="autoZero"/>
        <c:crossBetween val="between"/>
      </c:valAx>
      <c:spPr>
        <a:solidFill>
          <a:schemeClr val="accent2">
            <a:lumMod val="20000"/>
            <a:lumOff val="80000"/>
          </a:schemeClr>
        </a:solidFill>
      </c:spPr>
    </c:plotArea>
    <c:legend>
      <c:legendPos val="r"/>
      <c:layout>
        <c:manualLayout>
          <c:xMode val="edge"/>
          <c:yMode val="edge"/>
          <c:x val="0.75691531955076963"/>
          <c:y val="0.14436889728535279"/>
          <c:w val="0.12534147995457137"/>
          <c:h val="9.2848891619148152E-2"/>
        </c:manualLayout>
      </c:layout>
      <c:overlay val="0"/>
      <c:txPr>
        <a:bodyPr/>
        <a:lstStyle/>
        <a:p>
          <a:pPr>
            <a:defRPr sz="1100"/>
          </a:pPr>
          <a:endParaRPr lang="fr-FR"/>
        </a:p>
      </c:txPr>
    </c:legend>
    <c:plotVisOnly val="1"/>
    <c:dispBlanksAs val="gap"/>
    <c:showDLblsOverMax val="0"/>
  </c:chart>
  <c:spPr>
    <a:ln>
      <a:solidFill>
        <a:srgbClr val="4F81BD"/>
      </a:solidFill>
    </a:ln>
  </c:spPr>
  <c:externalData r:id="rId1">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3A3E9A-8ACF-452F-8420-0E60C910DAA3}" type="datetimeFigureOut">
              <a:rPr lang="fr-FR" smtClean="0"/>
              <a:t>28/11/2018</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8E130D-C940-450E-84F4-CD62CF86D155}" type="slidenum">
              <a:rPr lang="fr-FR" smtClean="0"/>
              <a:t>‹N°›</a:t>
            </a:fld>
            <a:endParaRPr lang="fr-FR"/>
          </a:p>
        </p:txBody>
      </p:sp>
    </p:spTree>
    <p:extLst>
      <p:ext uri="{BB962C8B-B14F-4D97-AF65-F5344CB8AC3E}">
        <p14:creationId xmlns:p14="http://schemas.microsoft.com/office/powerpoint/2010/main" val="3581709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F68B7825-76C2-4D70-B535-1585BCF429EB}" type="slidenum">
              <a:rPr lang="fr-FR"/>
              <a:pPr/>
              <a:t>1</a:t>
            </a:fld>
            <a:endParaRPr lang="fr-FR"/>
          </a:p>
        </p:txBody>
      </p:sp>
      <p:sp>
        <p:nvSpPr>
          <p:cNvPr id="88067" name="Rectangle 2"/>
          <p:cNvSpPr>
            <a:spLocks noGrp="1" noRot="1" noChangeAspect="1" noChangeArrowheads="1" noTextEdit="1"/>
          </p:cNvSpPr>
          <p:nvPr>
            <p:ph type="sldImg"/>
          </p:nvPr>
        </p:nvSpPr>
        <p:spPr>
          <a:xfrm>
            <a:off x="358775" y="684213"/>
            <a:ext cx="6094413" cy="3429000"/>
          </a:xfrm>
          <a:ln/>
        </p:spPr>
      </p:sp>
      <p:sp>
        <p:nvSpPr>
          <p:cNvPr id="88068" name="Rectangle 3"/>
          <p:cNvSpPr>
            <a:spLocks noGrp="1" noChangeArrowheads="1"/>
          </p:cNvSpPr>
          <p:nvPr>
            <p:ph type="body" idx="1"/>
          </p:nvPr>
        </p:nvSpPr>
        <p:spPr>
          <a:xfrm>
            <a:off x="685800" y="4343400"/>
            <a:ext cx="5486400" cy="4114800"/>
          </a:xfrm>
          <a:noFill/>
          <a:ln/>
        </p:spPr>
        <p:txBody>
          <a:bodyPr/>
          <a:lstStyle/>
          <a:p>
            <a:pPr eaLnBrk="1" hangingPunct="1"/>
            <a:r>
              <a:rPr lang="en-US" sz="2000" i="1" smtClean="0">
                <a:solidFill>
                  <a:schemeClr val="accent2"/>
                </a:solidFill>
                <a:latin typeface="Arial Narrow" pitchFamily="34" charset="0"/>
              </a:rPr>
              <a:t>Pnc</a:t>
            </a:r>
            <a:r>
              <a:rPr lang="en-US" sz="2000" smtClean="0">
                <a:solidFill>
                  <a:schemeClr val="accent2"/>
                </a:solidFill>
                <a:latin typeface="Arial Narrow" pitchFamily="34" charset="0"/>
              </a:rPr>
              <a:t> is a constituent of normal rhinopharyngeal flora especially in young children. On other hand nasopharyngeal colonization are related to the spread of the pathogen to adjacent mucosal  sites and invasion of the bloodstream. In fact Pnc is the main pathogen involved in AOM°°°, pneumonia and empyema°°°, bacteremia°°°and many invasive infections including meningitis°°°.</a:t>
            </a:r>
          </a:p>
          <a:p>
            <a:pPr eaLnBrk="1" hangingPunct="1"/>
            <a:endParaRPr lang="fr-FR" sz="2000" smtClean="0">
              <a:latin typeface="Arial Narrow" pitchFamily="34" charset="0"/>
            </a:endParaRPr>
          </a:p>
        </p:txBody>
      </p:sp>
    </p:spTree>
    <p:extLst>
      <p:ext uri="{BB962C8B-B14F-4D97-AF65-F5344CB8AC3E}">
        <p14:creationId xmlns:p14="http://schemas.microsoft.com/office/powerpoint/2010/main" val="3116923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7697" name="Rectangle 2"/>
          <p:cNvSpPr>
            <a:spLocks noGrp="1" noRot="1" noChangeAspect="1" noChangeArrowheads="1" noTextEdit="1"/>
          </p:cNvSpPr>
          <p:nvPr>
            <p:ph type="sldImg"/>
          </p:nvPr>
        </p:nvSpPr>
        <p:spPr>
          <a:xfrm>
            <a:off x="384175" y="684213"/>
            <a:ext cx="6100763" cy="3432175"/>
          </a:xfrm>
          <a:ln/>
        </p:spPr>
      </p:sp>
      <p:sp>
        <p:nvSpPr>
          <p:cNvPr id="1437698" name="Rectangle 3"/>
          <p:cNvSpPr>
            <a:spLocks noGrp="1" noChangeArrowheads="1"/>
          </p:cNvSpPr>
          <p:nvPr>
            <p:ph type="body" idx="1"/>
          </p:nvPr>
        </p:nvSpPr>
        <p:spPr>
          <a:xfrm>
            <a:off x="916109" y="4345374"/>
            <a:ext cx="5025783" cy="4114361"/>
          </a:xfrm>
          <a:noFill/>
          <a:ln/>
        </p:spPr>
        <p:txBody>
          <a:bodyPr/>
          <a:lstStyle/>
          <a:p>
            <a:pPr algn="just" eaLnBrk="1" hangingPunct="1">
              <a:spcBef>
                <a:spcPct val="50000"/>
              </a:spcBef>
            </a:pPr>
            <a:endParaRPr lang="en-US" smtClean="0">
              <a:ea typeface="ＭＳ Ｐゴシック" charset="-128"/>
              <a:cs typeface="Times New Roman" pitchFamily="18" charset="0"/>
            </a:endParaRPr>
          </a:p>
        </p:txBody>
      </p:sp>
    </p:spTree>
    <p:extLst>
      <p:ext uri="{BB962C8B-B14F-4D97-AF65-F5344CB8AC3E}">
        <p14:creationId xmlns:p14="http://schemas.microsoft.com/office/powerpoint/2010/main" val="1331254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normAutofit fontScale="47500" lnSpcReduction="20000"/>
          </a:bodyPr>
          <a:lstStyle/>
          <a:p>
            <a:r>
              <a:rPr lang="fr-FR" dirty="0" smtClean="0"/>
              <a:t>Dans une étude faite par </a:t>
            </a:r>
            <a:r>
              <a:rPr lang="fr-FR" dirty="0" err="1" smtClean="0"/>
              <a:t>Kyaw</a:t>
            </a:r>
            <a:r>
              <a:rPr lang="fr-FR" dirty="0" smtClean="0"/>
              <a:t> en 2005, il individualise l’incidence des infections invasives selon les </a:t>
            </a:r>
            <a:r>
              <a:rPr lang="fr-FR" dirty="0" err="1" smtClean="0"/>
              <a:t>co</a:t>
            </a:r>
            <a:r>
              <a:rPr lang="fr-FR" dirty="0" smtClean="0"/>
              <a:t>-morbidités. On constate qu’en cas d’insuffisance respiratoire, d’alcoolisme, d’insuffisance cardiaque ou de diabète, les patients ont une augmentation significative du risque de faire une infection invasive par rapport à la population générale sans pathologie associée représentée par la courbe bordeaux. </a:t>
            </a:r>
          </a:p>
          <a:p>
            <a:r>
              <a:rPr lang="fr-FR" dirty="0" smtClean="0"/>
              <a:t>Cette dernière courbe est d’ailleurs intéressante à analyser car on constate qu’a partir de 50 ans, il existe une augmentation de l’incidence et cela devient encore plus prononcé à partir de 65 ans. L’</a:t>
            </a:r>
            <a:r>
              <a:rPr lang="fr-FR" dirty="0" err="1" smtClean="0"/>
              <a:t>age</a:t>
            </a:r>
            <a:r>
              <a:rPr lang="fr-FR" dirty="0" smtClean="0"/>
              <a:t> est donc un facteur de risque en soi d’infection invasive à pneumocoque</a:t>
            </a:r>
          </a:p>
          <a:p>
            <a:endParaRPr lang="fr-FR" dirty="0" smtClean="0"/>
          </a:p>
          <a:p>
            <a:endParaRPr lang="fr-FR" dirty="0" smtClean="0"/>
          </a:p>
          <a:p>
            <a:r>
              <a:rPr lang="fr-FR" dirty="0" smtClean="0"/>
              <a:t>INSUFFISANCE RESPIRATOIRE:</a:t>
            </a:r>
          </a:p>
          <a:p>
            <a:r>
              <a:rPr lang="fr-FR" dirty="0" smtClean="0"/>
              <a:t>L’insuffisance respiratoire chronique intègre un certain nombre de pathologies très différentes (obstructive ou restrictive notamment), parmi lesquelles</a:t>
            </a:r>
            <a:r>
              <a:rPr lang="fr-FR" baseline="0" dirty="0" smtClean="0"/>
              <a:t> la BPCO. </a:t>
            </a:r>
            <a:r>
              <a:rPr lang="fr-FR" dirty="0" smtClean="0"/>
              <a:t>La BPCO reste la cause la plus fréquente à l’heure actuelle d’insuffisance respiratoire chronique.</a:t>
            </a:r>
          </a:p>
          <a:p>
            <a:r>
              <a:rPr lang="fr-FR" dirty="0" smtClean="0"/>
              <a:t>1,5 à 3 millions de personnes souffrirait de BPCO en France dont seulement 170 000 sont inscrit en ALD</a:t>
            </a:r>
          </a:p>
          <a:p>
            <a:r>
              <a:rPr lang="fr-FR" dirty="0" smtClean="0"/>
              <a:t>L’asthme est la deuxième cause de maladie respiratoire chronique (4 millions de personnes en France)</a:t>
            </a:r>
          </a:p>
          <a:p>
            <a:r>
              <a:rPr lang="fr-FR" dirty="0" smtClean="0"/>
              <a:t>La BPCO est l’asthme ont un risque augmenté, par rapport à la population générale, de faire une infection invasive à pneumocoque.</a:t>
            </a:r>
          </a:p>
          <a:p>
            <a:r>
              <a:rPr lang="fr-FR" dirty="0" smtClean="0"/>
              <a:t>Malgré ce risque augmenté, la couverture vaccinale dans ces populations à risque reste insuffisante.</a:t>
            </a:r>
            <a:r>
              <a:rPr lang="fr-FR" baseline="0" dirty="0" smtClean="0"/>
              <a:t> Selon l’Etude de Lu et </a:t>
            </a:r>
            <a:r>
              <a:rPr lang="fr-FR" baseline="0" dirty="0" err="1" smtClean="0"/>
              <a:t>Nuorti</a:t>
            </a:r>
            <a:r>
              <a:rPr lang="fr-FR" baseline="0" dirty="0" smtClean="0"/>
              <a:t> (</a:t>
            </a:r>
            <a:r>
              <a:rPr lang="fr-FR" baseline="0" dirty="0" err="1" smtClean="0"/>
              <a:t>Am.Jepidemiology</a:t>
            </a:r>
            <a:r>
              <a:rPr lang="fr-FR" baseline="0" dirty="0" smtClean="0"/>
              <a:t> 2012), analysant la couverture vaccinale en </a:t>
            </a:r>
            <a:r>
              <a:rPr lang="fr-FR" baseline="0" dirty="0" err="1" smtClean="0"/>
              <a:t>fction</a:t>
            </a:r>
            <a:r>
              <a:rPr lang="fr-FR" baseline="0" dirty="0" smtClean="0"/>
              <a:t> des </a:t>
            </a:r>
            <a:r>
              <a:rPr lang="fr-FR" baseline="0" dirty="0" err="1" smtClean="0"/>
              <a:t>co</a:t>
            </a:r>
            <a:r>
              <a:rPr lang="fr-FR" baseline="0" dirty="0" smtClean="0"/>
              <a:t>-morbidités en 2009, chez les patients entre 50 et 64 ans ayant une maladie pulmonaire, un emphysème ou un asthme actif, la couverture vaccinale anti-pneumocoque se situe, est de 43,6%, 54,9%, et 43,2% respectivement.</a:t>
            </a:r>
            <a:endParaRPr lang="fr-FR" dirty="0" smtClean="0"/>
          </a:p>
          <a:p>
            <a:r>
              <a:rPr lang="fr-FR" dirty="0" smtClean="0"/>
              <a:t>INSUFFISANCE CARDIAQUE:</a:t>
            </a:r>
          </a:p>
          <a:p>
            <a:r>
              <a:rPr lang="fr-FR" dirty="0" smtClean="0"/>
              <a:t>L’insuffisance cardiaque est une pathologie très fréquente en France touchant 500 000 à 1 millions de personnes</a:t>
            </a:r>
          </a:p>
          <a:p>
            <a:r>
              <a:rPr lang="fr-FR" dirty="0" smtClean="0"/>
              <a:t>Cette incidence est en augmentation avec le vieillissement de la population</a:t>
            </a:r>
          </a:p>
          <a:p>
            <a:r>
              <a:rPr lang="fr-FR" dirty="0" smtClean="0"/>
              <a:t>Le risque relatif de faire une infection invasive à pneumocoque est augmenté dans cette population (Etude de </a:t>
            </a:r>
            <a:r>
              <a:rPr lang="fr-FR" dirty="0" err="1" smtClean="0"/>
              <a:t>Kyaw</a:t>
            </a:r>
            <a:r>
              <a:rPr lang="fr-FR" dirty="0" smtClean="0"/>
              <a:t>)</a:t>
            </a:r>
          </a:p>
          <a:p>
            <a:r>
              <a:rPr lang="fr-FR" dirty="0" smtClean="0"/>
              <a:t>Les infections à pneumocoque favorisent la décompensation de la maladie cardiovasculaire </a:t>
            </a:r>
            <a:r>
              <a:rPr lang="fr-FR" dirty="0" smtClean="0">
                <a:sym typeface="Wingdings" pitchFamily="2" charset="2"/>
              </a:rPr>
              <a:t> Selon l’étude de </a:t>
            </a:r>
            <a:r>
              <a:rPr lang="fr-FR" dirty="0" err="1" smtClean="0"/>
              <a:t>Musher</a:t>
            </a:r>
            <a:r>
              <a:rPr lang="fr-FR" dirty="0" smtClean="0"/>
              <a:t>, (CID 2007;45: 158-165)</a:t>
            </a:r>
          </a:p>
          <a:p>
            <a:pPr lvl="1"/>
            <a:r>
              <a:rPr lang="fr-FR" dirty="0" smtClean="0"/>
              <a:t>N=170 hospitalisations pour pneumopathies à pneumocoque</a:t>
            </a:r>
          </a:p>
          <a:p>
            <a:pPr lvl="1"/>
            <a:r>
              <a:rPr lang="fr-FR" dirty="0" smtClean="0"/>
              <a:t>20% d’événements indésirables cardio-vasculaires (Arythmies, Insuffisance cardiaque, Infarctus du myocarde)</a:t>
            </a:r>
          </a:p>
          <a:p>
            <a:pPr lvl="1"/>
            <a:r>
              <a:rPr lang="fr-FR" dirty="0" smtClean="0">
                <a:sym typeface="Wingdings" pitchFamily="2" charset="2"/>
              </a:rPr>
              <a:t> </a:t>
            </a:r>
            <a:r>
              <a:rPr lang="fr-FR" dirty="0" smtClean="0"/>
              <a:t>Augmentation significative de la mortalité dans le groupe pneumopathie avec évènement cardio-vasculaire</a:t>
            </a:r>
          </a:p>
          <a:p>
            <a:r>
              <a:rPr lang="fr-FR" dirty="0" smtClean="0"/>
              <a:t>La couverture vaccinale </a:t>
            </a:r>
            <a:r>
              <a:rPr lang="fr-FR" dirty="0" err="1" smtClean="0"/>
              <a:t>antipneumococcique</a:t>
            </a:r>
            <a:r>
              <a:rPr lang="fr-FR" dirty="0" smtClean="0"/>
              <a:t> est insuffisante dans cette population à risque: Selon l’Etude de Jo </a:t>
            </a:r>
            <a:r>
              <a:rPr lang="fr-FR" dirty="0" err="1" smtClean="0"/>
              <a:t>Dower</a:t>
            </a:r>
            <a:r>
              <a:rPr lang="fr-FR" dirty="0" smtClean="0"/>
              <a:t>, réalisée en</a:t>
            </a:r>
            <a:r>
              <a:rPr lang="fr-FR" baseline="0" dirty="0" smtClean="0"/>
              <a:t> Australie dans le Queensland et publiée en 2011:</a:t>
            </a:r>
          </a:p>
          <a:p>
            <a:r>
              <a:rPr lang="fr-FR" dirty="0" smtClean="0"/>
              <a:t>N= 2203 patients avec </a:t>
            </a:r>
            <a:r>
              <a:rPr lang="fr-FR" dirty="0" err="1" smtClean="0"/>
              <a:t>co</a:t>
            </a:r>
            <a:r>
              <a:rPr lang="fr-FR" dirty="0" smtClean="0"/>
              <a:t>-morbidités (asthme, diabète, maladies cardio-vasculaires)</a:t>
            </a:r>
          </a:p>
          <a:p>
            <a:r>
              <a:rPr lang="fr-FR" dirty="0" smtClean="0"/>
              <a:t>Étude de la couverture vaccinale en fonction des </a:t>
            </a:r>
            <a:r>
              <a:rPr lang="fr-FR" dirty="0" err="1" smtClean="0"/>
              <a:t>co</a:t>
            </a:r>
            <a:r>
              <a:rPr lang="fr-FR" dirty="0" smtClean="0"/>
              <a:t>-morbidités pour la grippe et le pneumocoque</a:t>
            </a:r>
          </a:p>
          <a:p>
            <a:r>
              <a:rPr lang="fr-FR" dirty="0" smtClean="0"/>
              <a:t>Sur 746 patients ayant une insuffisance cardiaque, 342 sont vaccinés contre le pneumocoque soit 42%</a:t>
            </a:r>
          </a:p>
          <a:p>
            <a:r>
              <a:rPr lang="fr-FR" dirty="0" smtClean="0"/>
              <a:t>A noter que, comme dans la majorité des études, la couverture vaccinale contre la grippe est meilleure: 58%</a:t>
            </a:r>
          </a:p>
          <a:p>
            <a:r>
              <a:rPr lang="fr-FR" dirty="0" smtClean="0"/>
              <a:t>CIRRHOSE: Il existe très peu de données sur la couverture vaccinale chez le patient CIRRHOTIQUE notamment contre le pneumocoque. De façon récente, l’intérêt d’une promotion de la vaccination dans cette population a été soulevé: </a:t>
            </a:r>
          </a:p>
          <a:p>
            <a:pPr rtl="0" eaLnBrk="0" fontAlgn="base" latinLnBrk="0" hangingPunct="0"/>
            <a:r>
              <a:rPr lang="fr-FR" dirty="0"/>
              <a:t>Seul les patients en attente de transplantation hépatique semblent bénéficier d’une couverture vaccinale même si elle reste encore clairement insuffisante: selon Arguedas, étude 2002 publiée dans Digestive </a:t>
            </a:r>
            <a:r>
              <a:rPr lang="fr-FR" dirty="0" err="1"/>
              <a:t>Diseases</a:t>
            </a:r>
            <a:r>
              <a:rPr lang="fr-FR" dirty="0"/>
              <a:t> and Sciences, sur 105 patients en attente de transplantation hépatique, réalisée à l’</a:t>
            </a:r>
            <a:r>
              <a:rPr lang="fr-FR" dirty="0" err="1"/>
              <a:t>University</a:t>
            </a:r>
            <a:r>
              <a:rPr lang="fr-FR" dirty="0"/>
              <a:t> of Alabama (USA)</a:t>
            </a:r>
          </a:p>
          <a:p>
            <a:pPr rtl="0" eaLnBrk="0" fontAlgn="base" latinLnBrk="0" hangingPunct="0"/>
            <a:r>
              <a:rPr lang="en-US" dirty="0" smtClean="0"/>
              <a:t>The age of the patients was 52 +/- 9 years (mean +/- SD)</a:t>
            </a:r>
          </a:p>
          <a:p>
            <a:pPr rtl="0" eaLnBrk="0" fontAlgn="base" latinLnBrk="0" hangingPunct="0"/>
            <a:endParaRPr lang="fr-FR" b="1" dirty="0"/>
          </a:p>
          <a:p>
            <a:pPr rtl="0" eaLnBrk="0" fontAlgn="base" latinLnBrk="0" hangingPunct="0"/>
            <a:r>
              <a:rPr lang="fr-FR" b="1" dirty="0"/>
              <a:t>Hépatite A</a:t>
            </a:r>
            <a:r>
              <a:rPr lang="fr-FR" dirty="0"/>
              <a:t> (hors ceux ayant une immunité naturelle)</a:t>
            </a:r>
            <a:r>
              <a:rPr lang="fr-FR" b="1" dirty="0">
                <a:sym typeface="Wingdings" pitchFamily="2" charset="2"/>
              </a:rPr>
              <a:t> 26,3% vaccinés / 73,7% non vaccinés</a:t>
            </a:r>
            <a:endParaRPr lang="fr-FR" dirty="0"/>
          </a:p>
          <a:p>
            <a:pPr rtl="0" eaLnBrk="0" fontAlgn="base" latinLnBrk="0" hangingPunct="0"/>
            <a:r>
              <a:rPr lang="fr-FR" b="1" dirty="0"/>
              <a:t>Hépatite B </a:t>
            </a:r>
            <a:r>
              <a:rPr lang="fr-FR" dirty="0"/>
              <a:t>(hors ceux ayant une immunité naturelle)</a:t>
            </a:r>
            <a:r>
              <a:rPr lang="fr-FR" b="1" dirty="0">
                <a:sym typeface="Wingdings" pitchFamily="2" charset="2"/>
              </a:rPr>
              <a:t>  25,8% vaccinés / 74,2% non vaccinés</a:t>
            </a:r>
          </a:p>
          <a:p>
            <a:pPr rtl="0" eaLnBrk="0" fontAlgn="base" latinLnBrk="0" hangingPunct="0"/>
            <a:r>
              <a:rPr lang="fr-FR" b="1" dirty="0"/>
              <a:t>Pneumocoque </a:t>
            </a:r>
            <a:r>
              <a:rPr lang="fr-FR" b="1" dirty="0">
                <a:sym typeface="Wingdings" pitchFamily="2" charset="2"/>
              </a:rPr>
              <a:t> 34% vaccinés / 66% non vaccinés</a:t>
            </a:r>
            <a:endParaRPr lang="fr-FR" dirty="0"/>
          </a:p>
          <a:p>
            <a:pPr rtl="0" eaLnBrk="0" fontAlgn="base" latinLnBrk="0" hangingPunct="0"/>
            <a:r>
              <a:rPr lang="fr-FR" b="1" dirty="0"/>
              <a:t>Grippe </a:t>
            </a:r>
            <a:r>
              <a:rPr lang="fr-FR" b="1" dirty="0">
                <a:sym typeface="Wingdings" pitchFamily="2" charset="2"/>
              </a:rPr>
              <a:t> 55% vaccinés / 45% non vaccinés</a:t>
            </a:r>
            <a:endParaRPr lang="fr-FR" dirty="0"/>
          </a:p>
        </p:txBody>
      </p:sp>
      <p:sp>
        <p:nvSpPr>
          <p:cNvPr id="4" name="Espace réservé du numéro de diapositive 3"/>
          <p:cNvSpPr>
            <a:spLocks noGrp="1"/>
          </p:cNvSpPr>
          <p:nvPr>
            <p:ph type="sldNum" sz="quarter" idx="10"/>
          </p:nvPr>
        </p:nvSpPr>
        <p:spPr/>
        <p:txBody>
          <a:bodyPr/>
          <a:lstStyle/>
          <a:p>
            <a:pPr>
              <a:defRPr/>
            </a:pPr>
            <a:fld id="{9B9CBC66-5FAC-4763-9F66-23A17CE1A934}" type="slidenum">
              <a:rPr lang="en-US" smtClean="0"/>
              <a:pPr>
                <a:defRPr/>
              </a:pPr>
              <a:t>3</a:t>
            </a:fld>
            <a:endParaRPr lang="en-US" dirty="0"/>
          </a:p>
        </p:txBody>
      </p:sp>
    </p:spTree>
    <p:extLst>
      <p:ext uri="{BB962C8B-B14F-4D97-AF65-F5344CB8AC3E}">
        <p14:creationId xmlns:p14="http://schemas.microsoft.com/office/powerpoint/2010/main" val="2330069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normAutofit fontScale="47500" lnSpcReduction="20000"/>
          </a:bodyPr>
          <a:lstStyle/>
          <a:p>
            <a:r>
              <a:rPr lang="fr-FR" dirty="0" smtClean="0"/>
              <a:t>Dans une étude faite par </a:t>
            </a:r>
            <a:r>
              <a:rPr lang="fr-FR" dirty="0" err="1" smtClean="0"/>
              <a:t>Kyaw</a:t>
            </a:r>
            <a:r>
              <a:rPr lang="fr-FR" dirty="0" smtClean="0"/>
              <a:t> en 2005, il individualise l’incidence des infections invasives selon les </a:t>
            </a:r>
            <a:r>
              <a:rPr lang="fr-FR" dirty="0" err="1" smtClean="0"/>
              <a:t>co</a:t>
            </a:r>
            <a:r>
              <a:rPr lang="fr-FR" dirty="0" smtClean="0"/>
              <a:t>-morbidités. On constate qu’en cas d’insuffisance respiratoire, d’alcoolisme, d’insuffisance cardiaque ou de diabète, les patients ont une augmentation significative du risque de faire une infection invasive par rapport à la population générale sans pathologie associée représentée par la courbe bordeaux. </a:t>
            </a:r>
          </a:p>
          <a:p>
            <a:r>
              <a:rPr lang="fr-FR" dirty="0" smtClean="0"/>
              <a:t>Cette dernière courbe est d’ailleurs intéressante à analyser car on constate qu’a partir de 50 ans, il existe une augmentation de l’incidence et cela devient encore plus prononcé à partir de 65 ans. L’</a:t>
            </a:r>
            <a:r>
              <a:rPr lang="fr-FR" dirty="0" err="1" smtClean="0"/>
              <a:t>age</a:t>
            </a:r>
            <a:r>
              <a:rPr lang="fr-FR" dirty="0" smtClean="0"/>
              <a:t> est donc un facteur de risque en soi d’infection invasive à pneumocoque</a:t>
            </a:r>
          </a:p>
          <a:p>
            <a:endParaRPr lang="fr-FR" dirty="0" smtClean="0"/>
          </a:p>
          <a:p>
            <a:endParaRPr lang="fr-FR" dirty="0" smtClean="0"/>
          </a:p>
          <a:p>
            <a:r>
              <a:rPr lang="fr-FR" dirty="0" smtClean="0"/>
              <a:t>INSUFFISANCE RESPIRATOIRE:</a:t>
            </a:r>
          </a:p>
          <a:p>
            <a:r>
              <a:rPr lang="fr-FR" dirty="0" smtClean="0"/>
              <a:t>L’insuffisance respiratoire chronique intègre un certain nombre de pathologies très différentes (obstructive ou restrictive notamment), parmi lesquelles</a:t>
            </a:r>
            <a:r>
              <a:rPr lang="fr-FR" baseline="0" dirty="0" smtClean="0"/>
              <a:t> la BPCO. </a:t>
            </a:r>
            <a:r>
              <a:rPr lang="fr-FR" dirty="0" smtClean="0"/>
              <a:t>La BPCO reste la cause la plus fréquente à l’heure actuelle d’insuffisance respiratoire chronique.</a:t>
            </a:r>
          </a:p>
          <a:p>
            <a:r>
              <a:rPr lang="fr-FR" dirty="0" smtClean="0"/>
              <a:t>1,5 à 3 millions de personnes souffrirait de BPCO en France dont seulement 170 000 sont inscrit en ALD</a:t>
            </a:r>
          </a:p>
          <a:p>
            <a:r>
              <a:rPr lang="fr-FR" dirty="0" smtClean="0"/>
              <a:t>L’asthme est la deuxième cause de maladie respiratoire chronique (4 millions de personnes en France)</a:t>
            </a:r>
          </a:p>
          <a:p>
            <a:r>
              <a:rPr lang="fr-FR" dirty="0" smtClean="0"/>
              <a:t>La BPCO est l’asthme ont un risque augmenté, par rapport à la population générale, de faire une infection invasive à pneumocoque.</a:t>
            </a:r>
          </a:p>
          <a:p>
            <a:r>
              <a:rPr lang="fr-FR" dirty="0" smtClean="0"/>
              <a:t>Malgré ce risque augmenté, la couverture vaccinale dans ces populations à risque reste insuffisante.</a:t>
            </a:r>
            <a:r>
              <a:rPr lang="fr-FR" baseline="0" dirty="0" smtClean="0"/>
              <a:t> Selon l’Etude de Lu et </a:t>
            </a:r>
            <a:r>
              <a:rPr lang="fr-FR" baseline="0" dirty="0" err="1" smtClean="0"/>
              <a:t>Nuorti</a:t>
            </a:r>
            <a:r>
              <a:rPr lang="fr-FR" baseline="0" dirty="0" smtClean="0"/>
              <a:t> (</a:t>
            </a:r>
            <a:r>
              <a:rPr lang="fr-FR" baseline="0" dirty="0" err="1" smtClean="0"/>
              <a:t>Am.Jepidemiology</a:t>
            </a:r>
            <a:r>
              <a:rPr lang="fr-FR" baseline="0" dirty="0" smtClean="0"/>
              <a:t> 2012), analysant la couverture vaccinale en </a:t>
            </a:r>
            <a:r>
              <a:rPr lang="fr-FR" baseline="0" dirty="0" err="1" smtClean="0"/>
              <a:t>fction</a:t>
            </a:r>
            <a:r>
              <a:rPr lang="fr-FR" baseline="0" dirty="0" smtClean="0"/>
              <a:t> des </a:t>
            </a:r>
            <a:r>
              <a:rPr lang="fr-FR" baseline="0" dirty="0" err="1" smtClean="0"/>
              <a:t>co</a:t>
            </a:r>
            <a:r>
              <a:rPr lang="fr-FR" baseline="0" dirty="0" smtClean="0"/>
              <a:t>-morbidités en 2009, chez les patients entre 50 et 64 ans ayant une maladie pulmonaire, un emphysème ou un asthme actif, la couverture vaccinale anti-pneumocoque se situe, est de 43,6%, 54,9%, et 43,2% respectivement.</a:t>
            </a:r>
            <a:endParaRPr lang="fr-FR" dirty="0" smtClean="0"/>
          </a:p>
          <a:p>
            <a:r>
              <a:rPr lang="fr-FR" dirty="0" smtClean="0"/>
              <a:t>INSUFFISANCE CARDIAQUE:</a:t>
            </a:r>
          </a:p>
          <a:p>
            <a:r>
              <a:rPr lang="fr-FR" dirty="0" smtClean="0"/>
              <a:t>L’insuffisance cardiaque est une pathologie très fréquente en France touchant 500 000 à 1 millions de personnes</a:t>
            </a:r>
          </a:p>
          <a:p>
            <a:r>
              <a:rPr lang="fr-FR" dirty="0" smtClean="0"/>
              <a:t>Cette incidence est en augmentation avec le vieillissement de la population</a:t>
            </a:r>
          </a:p>
          <a:p>
            <a:r>
              <a:rPr lang="fr-FR" dirty="0" smtClean="0"/>
              <a:t>Le risque relatif de faire une infection invasive à pneumocoque est augmenté dans cette population (Etude de </a:t>
            </a:r>
            <a:r>
              <a:rPr lang="fr-FR" dirty="0" err="1" smtClean="0"/>
              <a:t>Kyaw</a:t>
            </a:r>
            <a:r>
              <a:rPr lang="fr-FR" dirty="0" smtClean="0"/>
              <a:t>)</a:t>
            </a:r>
          </a:p>
          <a:p>
            <a:r>
              <a:rPr lang="fr-FR" dirty="0" smtClean="0"/>
              <a:t>Les infections à pneumocoque favorisent la décompensation de la maladie cardiovasculaire </a:t>
            </a:r>
            <a:r>
              <a:rPr lang="fr-FR" dirty="0" smtClean="0">
                <a:sym typeface="Wingdings" pitchFamily="2" charset="2"/>
              </a:rPr>
              <a:t> Selon l’étude de </a:t>
            </a:r>
            <a:r>
              <a:rPr lang="fr-FR" dirty="0" err="1" smtClean="0"/>
              <a:t>Musher</a:t>
            </a:r>
            <a:r>
              <a:rPr lang="fr-FR" dirty="0" smtClean="0"/>
              <a:t>, (CID 2007;45: 158-165)</a:t>
            </a:r>
          </a:p>
          <a:p>
            <a:pPr lvl="1"/>
            <a:r>
              <a:rPr lang="fr-FR" dirty="0" smtClean="0"/>
              <a:t>N=170 hospitalisations pour pneumopathies à pneumocoque</a:t>
            </a:r>
          </a:p>
          <a:p>
            <a:pPr lvl="1"/>
            <a:r>
              <a:rPr lang="fr-FR" dirty="0" smtClean="0"/>
              <a:t>20% d’événements indésirables cardio-vasculaires (Arythmies, Insuffisance cardiaque, Infarctus du myocarde)</a:t>
            </a:r>
          </a:p>
          <a:p>
            <a:pPr lvl="1"/>
            <a:r>
              <a:rPr lang="fr-FR" dirty="0" smtClean="0">
                <a:sym typeface="Wingdings" pitchFamily="2" charset="2"/>
              </a:rPr>
              <a:t> </a:t>
            </a:r>
            <a:r>
              <a:rPr lang="fr-FR" dirty="0" smtClean="0"/>
              <a:t>Augmentation significative de la mortalité dans le groupe pneumopathie avec évènement cardio-vasculaire</a:t>
            </a:r>
          </a:p>
          <a:p>
            <a:r>
              <a:rPr lang="fr-FR" dirty="0" smtClean="0"/>
              <a:t>La couverture vaccinale </a:t>
            </a:r>
            <a:r>
              <a:rPr lang="fr-FR" dirty="0" err="1" smtClean="0"/>
              <a:t>antipneumococcique</a:t>
            </a:r>
            <a:r>
              <a:rPr lang="fr-FR" dirty="0" smtClean="0"/>
              <a:t> est insuffisante dans cette population à risque: Selon l’Etude de Jo </a:t>
            </a:r>
            <a:r>
              <a:rPr lang="fr-FR" dirty="0" err="1" smtClean="0"/>
              <a:t>Dower</a:t>
            </a:r>
            <a:r>
              <a:rPr lang="fr-FR" dirty="0" smtClean="0"/>
              <a:t>, réalisée en</a:t>
            </a:r>
            <a:r>
              <a:rPr lang="fr-FR" baseline="0" dirty="0" smtClean="0"/>
              <a:t> Australie dans le Queensland et publiée en 2011:</a:t>
            </a:r>
          </a:p>
          <a:p>
            <a:r>
              <a:rPr lang="fr-FR" dirty="0" smtClean="0"/>
              <a:t>N= 2203 patients avec </a:t>
            </a:r>
            <a:r>
              <a:rPr lang="fr-FR" dirty="0" err="1" smtClean="0"/>
              <a:t>co</a:t>
            </a:r>
            <a:r>
              <a:rPr lang="fr-FR" dirty="0" smtClean="0"/>
              <a:t>-morbidités (asthme, diabète, maladies cardio-vasculaires)</a:t>
            </a:r>
          </a:p>
          <a:p>
            <a:r>
              <a:rPr lang="fr-FR" dirty="0" smtClean="0"/>
              <a:t>Étude de la couverture vaccinale en fonction des </a:t>
            </a:r>
            <a:r>
              <a:rPr lang="fr-FR" dirty="0" err="1" smtClean="0"/>
              <a:t>co</a:t>
            </a:r>
            <a:r>
              <a:rPr lang="fr-FR" dirty="0" smtClean="0"/>
              <a:t>-morbidités pour la grippe et le pneumocoque</a:t>
            </a:r>
          </a:p>
          <a:p>
            <a:r>
              <a:rPr lang="fr-FR" dirty="0" smtClean="0"/>
              <a:t>Sur 746 patients ayant une insuffisance cardiaque, 342 sont vaccinés contre le pneumocoque soit 42%</a:t>
            </a:r>
          </a:p>
          <a:p>
            <a:r>
              <a:rPr lang="fr-FR" dirty="0" smtClean="0"/>
              <a:t>A noter que, comme dans la majorité des études, la couverture vaccinale contre la grippe est meilleure: 58%</a:t>
            </a:r>
          </a:p>
          <a:p>
            <a:r>
              <a:rPr lang="fr-FR" dirty="0" smtClean="0"/>
              <a:t>CIRRHOSE: Il existe très peu de données sur la couverture vaccinale chez le patient CIRRHOTIQUE notamment contre le pneumocoque. De façon récente, l’intérêt d’une promotion de la vaccination dans cette population a été soulevé: </a:t>
            </a:r>
          </a:p>
          <a:p>
            <a:pPr rtl="0" eaLnBrk="0" fontAlgn="base" latinLnBrk="0" hangingPunct="0"/>
            <a:r>
              <a:rPr lang="fr-FR" dirty="0"/>
              <a:t>Seul les patients en attente de transplantation hépatique semblent bénéficier d’une couverture vaccinale même si elle reste encore clairement insuffisante: selon Arguedas, étude 2002 publiée dans Digestive </a:t>
            </a:r>
            <a:r>
              <a:rPr lang="fr-FR" dirty="0" err="1"/>
              <a:t>Diseases</a:t>
            </a:r>
            <a:r>
              <a:rPr lang="fr-FR" dirty="0"/>
              <a:t> and Sciences, sur 105 patients en attente de transplantation hépatique, réalisée à l’</a:t>
            </a:r>
            <a:r>
              <a:rPr lang="fr-FR" dirty="0" err="1"/>
              <a:t>University</a:t>
            </a:r>
            <a:r>
              <a:rPr lang="fr-FR" dirty="0"/>
              <a:t> of Alabama (USA)</a:t>
            </a:r>
          </a:p>
          <a:p>
            <a:pPr rtl="0" eaLnBrk="0" fontAlgn="base" latinLnBrk="0" hangingPunct="0"/>
            <a:r>
              <a:rPr lang="en-US" dirty="0" smtClean="0"/>
              <a:t>The age of the patients was 52 +/- 9 years (mean +/- SD)</a:t>
            </a:r>
          </a:p>
          <a:p>
            <a:pPr rtl="0" eaLnBrk="0" fontAlgn="base" latinLnBrk="0" hangingPunct="0"/>
            <a:endParaRPr lang="fr-FR" b="1" dirty="0"/>
          </a:p>
          <a:p>
            <a:pPr rtl="0" eaLnBrk="0" fontAlgn="base" latinLnBrk="0" hangingPunct="0"/>
            <a:r>
              <a:rPr lang="fr-FR" b="1" dirty="0"/>
              <a:t>Hépatite A</a:t>
            </a:r>
            <a:r>
              <a:rPr lang="fr-FR" dirty="0"/>
              <a:t> (hors ceux ayant une immunité naturelle)</a:t>
            </a:r>
            <a:r>
              <a:rPr lang="fr-FR" b="1" dirty="0">
                <a:sym typeface="Wingdings" pitchFamily="2" charset="2"/>
              </a:rPr>
              <a:t> 26,3% vaccinés / 73,7% non vaccinés</a:t>
            </a:r>
            <a:endParaRPr lang="fr-FR" dirty="0"/>
          </a:p>
          <a:p>
            <a:pPr rtl="0" eaLnBrk="0" fontAlgn="base" latinLnBrk="0" hangingPunct="0"/>
            <a:r>
              <a:rPr lang="fr-FR" b="1" dirty="0"/>
              <a:t>Hépatite B </a:t>
            </a:r>
            <a:r>
              <a:rPr lang="fr-FR" dirty="0"/>
              <a:t>(hors ceux ayant une immunité naturelle)</a:t>
            </a:r>
            <a:r>
              <a:rPr lang="fr-FR" b="1" dirty="0">
                <a:sym typeface="Wingdings" pitchFamily="2" charset="2"/>
              </a:rPr>
              <a:t>  25,8% vaccinés / 74,2% non vaccinés</a:t>
            </a:r>
          </a:p>
          <a:p>
            <a:pPr rtl="0" eaLnBrk="0" fontAlgn="base" latinLnBrk="0" hangingPunct="0"/>
            <a:r>
              <a:rPr lang="fr-FR" b="1" dirty="0"/>
              <a:t>Pneumocoque </a:t>
            </a:r>
            <a:r>
              <a:rPr lang="fr-FR" b="1" dirty="0">
                <a:sym typeface="Wingdings" pitchFamily="2" charset="2"/>
              </a:rPr>
              <a:t> 34% vaccinés / 66% non vaccinés</a:t>
            </a:r>
            <a:endParaRPr lang="fr-FR" dirty="0"/>
          </a:p>
          <a:p>
            <a:pPr rtl="0" eaLnBrk="0" fontAlgn="base" latinLnBrk="0" hangingPunct="0"/>
            <a:r>
              <a:rPr lang="fr-FR" b="1" dirty="0"/>
              <a:t>Grippe </a:t>
            </a:r>
            <a:r>
              <a:rPr lang="fr-FR" b="1" dirty="0">
                <a:sym typeface="Wingdings" pitchFamily="2" charset="2"/>
              </a:rPr>
              <a:t> 55% vaccinés / 45% non vaccinés</a:t>
            </a:r>
            <a:endParaRPr lang="fr-FR" dirty="0"/>
          </a:p>
        </p:txBody>
      </p:sp>
      <p:sp>
        <p:nvSpPr>
          <p:cNvPr id="4" name="Espace réservé du numéro de diapositive 3"/>
          <p:cNvSpPr>
            <a:spLocks noGrp="1"/>
          </p:cNvSpPr>
          <p:nvPr>
            <p:ph type="sldNum" sz="quarter" idx="10"/>
          </p:nvPr>
        </p:nvSpPr>
        <p:spPr/>
        <p:txBody>
          <a:bodyPr/>
          <a:lstStyle/>
          <a:p>
            <a:pPr>
              <a:defRPr/>
            </a:pPr>
            <a:fld id="{9B9CBC66-5FAC-4763-9F66-23A17CE1A934}" type="slidenum">
              <a:rPr lang="en-US" smtClean="0"/>
              <a:pPr>
                <a:defRPr/>
              </a:pPr>
              <a:t>5</a:t>
            </a:fld>
            <a:endParaRPr lang="en-US" dirty="0"/>
          </a:p>
        </p:txBody>
      </p:sp>
    </p:spTree>
    <p:extLst>
      <p:ext uri="{BB962C8B-B14F-4D97-AF65-F5344CB8AC3E}">
        <p14:creationId xmlns:p14="http://schemas.microsoft.com/office/powerpoint/2010/main" val="636031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7DE9A10B-19D7-43ED-B33D-E317F7FDA6A9}" type="datetimeFigureOut">
              <a:rPr lang="fr-FR" smtClean="0"/>
              <a:t>28/11/2018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505FAB3-C7AB-4CA7-BFF5-FFCCC3F701FC}" type="slidenum">
              <a:rPr lang="fr-FR" smtClean="0"/>
              <a:t>‹N°›</a:t>
            </a:fld>
            <a:endParaRPr lang="fr-FR"/>
          </a:p>
        </p:txBody>
      </p:sp>
    </p:spTree>
    <p:extLst>
      <p:ext uri="{BB962C8B-B14F-4D97-AF65-F5344CB8AC3E}">
        <p14:creationId xmlns:p14="http://schemas.microsoft.com/office/powerpoint/2010/main" val="3469433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DE9A10B-19D7-43ED-B33D-E317F7FDA6A9}" type="datetimeFigureOut">
              <a:rPr lang="fr-FR" smtClean="0"/>
              <a:t>28/11/2018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505FAB3-C7AB-4CA7-BFF5-FFCCC3F701FC}" type="slidenum">
              <a:rPr lang="fr-FR" smtClean="0"/>
              <a:t>‹N°›</a:t>
            </a:fld>
            <a:endParaRPr lang="fr-FR"/>
          </a:p>
        </p:txBody>
      </p:sp>
    </p:spTree>
    <p:extLst>
      <p:ext uri="{BB962C8B-B14F-4D97-AF65-F5344CB8AC3E}">
        <p14:creationId xmlns:p14="http://schemas.microsoft.com/office/powerpoint/2010/main" val="3361103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DE9A10B-19D7-43ED-B33D-E317F7FDA6A9}" type="datetimeFigureOut">
              <a:rPr lang="fr-FR" smtClean="0"/>
              <a:t>28/11/2018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505FAB3-C7AB-4CA7-BFF5-FFCCC3F701FC}" type="slidenum">
              <a:rPr lang="fr-FR" smtClean="0"/>
              <a:t>‹N°›</a:t>
            </a:fld>
            <a:endParaRPr lang="fr-FR"/>
          </a:p>
        </p:txBody>
      </p:sp>
    </p:spTree>
    <p:extLst>
      <p:ext uri="{BB962C8B-B14F-4D97-AF65-F5344CB8AC3E}">
        <p14:creationId xmlns:p14="http://schemas.microsoft.com/office/powerpoint/2010/main" val="3578695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DE9A10B-19D7-43ED-B33D-E317F7FDA6A9}" type="datetimeFigureOut">
              <a:rPr lang="fr-FR" smtClean="0"/>
              <a:t>28/11/2018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505FAB3-C7AB-4CA7-BFF5-FFCCC3F701FC}" type="slidenum">
              <a:rPr lang="fr-FR" smtClean="0"/>
              <a:t>‹N°›</a:t>
            </a:fld>
            <a:endParaRPr lang="fr-FR"/>
          </a:p>
        </p:txBody>
      </p:sp>
    </p:spTree>
    <p:extLst>
      <p:ext uri="{BB962C8B-B14F-4D97-AF65-F5344CB8AC3E}">
        <p14:creationId xmlns:p14="http://schemas.microsoft.com/office/powerpoint/2010/main" val="2034327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7DE9A10B-19D7-43ED-B33D-E317F7FDA6A9}" type="datetimeFigureOut">
              <a:rPr lang="fr-FR" smtClean="0"/>
              <a:t>28/11/2018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505FAB3-C7AB-4CA7-BFF5-FFCCC3F701FC}" type="slidenum">
              <a:rPr lang="fr-FR" smtClean="0"/>
              <a:t>‹N°›</a:t>
            </a:fld>
            <a:endParaRPr lang="fr-FR"/>
          </a:p>
        </p:txBody>
      </p:sp>
    </p:spTree>
    <p:extLst>
      <p:ext uri="{BB962C8B-B14F-4D97-AF65-F5344CB8AC3E}">
        <p14:creationId xmlns:p14="http://schemas.microsoft.com/office/powerpoint/2010/main" val="3439926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DE9A10B-19D7-43ED-B33D-E317F7FDA6A9}" type="datetimeFigureOut">
              <a:rPr lang="fr-FR" smtClean="0"/>
              <a:t>28/11/2018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505FAB3-C7AB-4CA7-BFF5-FFCCC3F701FC}" type="slidenum">
              <a:rPr lang="fr-FR" smtClean="0"/>
              <a:t>‹N°›</a:t>
            </a:fld>
            <a:endParaRPr lang="fr-FR"/>
          </a:p>
        </p:txBody>
      </p:sp>
    </p:spTree>
    <p:extLst>
      <p:ext uri="{BB962C8B-B14F-4D97-AF65-F5344CB8AC3E}">
        <p14:creationId xmlns:p14="http://schemas.microsoft.com/office/powerpoint/2010/main" val="1013195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DE9A10B-19D7-43ED-B33D-E317F7FDA6A9}" type="datetimeFigureOut">
              <a:rPr lang="fr-FR" smtClean="0"/>
              <a:t>28/11/2018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505FAB3-C7AB-4CA7-BFF5-FFCCC3F701FC}" type="slidenum">
              <a:rPr lang="fr-FR" smtClean="0"/>
              <a:t>‹N°›</a:t>
            </a:fld>
            <a:endParaRPr lang="fr-FR"/>
          </a:p>
        </p:txBody>
      </p:sp>
    </p:spTree>
    <p:extLst>
      <p:ext uri="{BB962C8B-B14F-4D97-AF65-F5344CB8AC3E}">
        <p14:creationId xmlns:p14="http://schemas.microsoft.com/office/powerpoint/2010/main" val="779426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7DE9A10B-19D7-43ED-B33D-E317F7FDA6A9}" type="datetimeFigureOut">
              <a:rPr lang="fr-FR" smtClean="0"/>
              <a:t>28/11/2018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505FAB3-C7AB-4CA7-BFF5-FFCCC3F701FC}" type="slidenum">
              <a:rPr lang="fr-FR" smtClean="0"/>
              <a:t>‹N°›</a:t>
            </a:fld>
            <a:endParaRPr lang="fr-FR"/>
          </a:p>
        </p:txBody>
      </p:sp>
    </p:spTree>
    <p:extLst>
      <p:ext uri="{BB962C8B-B14F-4D97-AF65-F5344CB8AC3E}">
        <p14:creationId xmlns:p14="http://schemas.microsoft.com/office/powerpoint/2010/main" val="3025700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DE9A10B-19D7-43ED-B33D-E317F7FDA6A9}" type="datetimeFigureOut">
              <a:rPr lang="fr-FR" smtClean="0"/>
              <a:t>28/11/2018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505FAB3-C7AB-4CA7-BFF5-FFCCC3F701FC}" type="slidenum">
              <a:rPr lang="fr-FR" smtClean="0"/>
              <a:t>‹N°›</a:t>
            </a:fld>
            <a:endParaRPr lang="fr-FR"/>
          </a:p>
        </p:txBody>
      </p:sp>
    </p:spTree>
    <p:extLst>
      <p:ext uri="{BB962C8B-B14F-4D97-AF65-F5344CB8AC3E}">
        <p14:creationId xmlns:p14="http://schemas.microsoft.com/office/powerpoint/2010/main" val="616570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7DE9A10B-19D7-43ED-B33D-E317F7FDA6A9}" type="datetimeFigureOut">
              <a:rPr lang="fr-FR" smtClean="0"/>
              <a:t>28/11/2018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505FAB3-C7AB-4CA7-BFF5-FFCCC3F701FC}" type="slidenum">
              <a:rPr lang="fr-FR" smtClean="0"/>
              <a:t>‹N°›</a:t>
            </a:fld>
            <a:endParaRPr lang="fr-FR"/>
          </a:p>
        </p:txBody>
      </p:sp>
    </p:spTree>
    <p:extLst>
      <p:ext uri="{BB962C8B-B14F-4D97-AF65-F5344CB8AC3E}">
        <p14:creationId xmlns:p14="http://schemas.microsoft.com/office/powerpoint/2010/main" val="2400900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7DE9A10B-19D7-43ED-B33D-E317F7FDA6A9}" type="datetimeFigureOut">
              <a:rPr lang="fr-FR" smtClean="0"/>
              <a:t>28/11/2018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505FAB3-C7AB-4CA7-BFF5-FFCCC3F701FC}" type="slidenum">
              <a:rPr lang="fr-FR" smtClean="0"/>
              <a:t>‹N°›</a:t>
            </a:fld>
            <a:endParaRPr lang="fr-FR"/>
          </a:p>
        </p:txBody>
      </p:sp>
    </p:spTree>
    <p:extLst>
      <p:ext uri="{BB962C8B-B14F-4D97-AF65-F5344CB8AC3E}">
        <p14:creationId xmlns:p14="http://schemas.microsoft.com/office/powerpoint/2010/main" val="1272396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E9A10B-19D7-43ED-B33D-E317F7FDA6A9}" type="datetimeFigureOut">
              <a:rPr lang="fr-FR" smtClean="0"/>
              <a:t>28/11/2018</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05FAB3-C7AB-4CA7-BFF5-FFCCC3F701FC}" type="slidenum">
              <a:rPr lang="fr-FR" smtClean="0"/>
              <a:t>‹N°›</a:t>
            </a:fld>
            <a:endParaRPr lang="fr-FR"/>
          </a:p>
        </p:txBody>
      </p:sp>
    </p:spTree>
    <p:extLst>
      <p:ext uri="{BB962C8B-B14F-4D97-AF65-F5344CB8AC3E}">
        <p14:creationId xmlns:p14="http://schemas.microsoft.com/office/powerpoint/2010/main" val="1945371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8.png"/><Relationship Id="rId3" Type="http://schemas.openxmlformats.org/officeDocument/2006/relationships/notesSlide" Target="../notesSlides/notesSlide1.xml"/><Relationship Id="rId7" Type="http://schemas.openxmlformats.org/officeDocument/2006/relationships/image" Target="../media/image1.png"/><Relationship Id="rId12"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2.png"/><Relationship Id="rId5" Type="http://schemas.openxmlformats.org/officeDocument/2006/relationships/image" Target="../media/image4.jpeg"/><Relationship Id="rId10" Type="http://schemas.openxmlformats.org/officeDocument/2006/relationships/oleObject" Target="../embeddings/oleObject2.bin"/><Relationship Id="rId4" Type="http://schemas.openxmlformats.org/officeDocument/2006/relationships/image" Target="../media/image3.jpeg"/><Relationship Id="rId9" Type="http://schemas.openxmlformats.org/officeDocument/2006/relationships/image" Target="../media/image6.png"/><Relationship Id="rId1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hyperlink" Target="http://www.cdc.gov/nip/publications/pink/pneumo2.pdf"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Espace réservé du numéro de diapositive 3"/>
          <p:cNvSpPr>
            <a:spLocks noGrp="1"/>
          </p:cNvSpPr>
          <p:nvPr>
            <p:ph type="sldNum" sz="quarter" idx="12"/>
          </p:nvPr>
        </p:nvSpPr>
        <p:spPr>
          <a:noFill/>
        </p:spPr>
        <p:txBody>
          <a:bodyPr/>
          <a:lstStyle/>
          <a:p>
            <a:fld id="{02A2F58F-7B68-4762-A1B7-7F01D43DCA4A}" type="slidenum">
              <a:rPr lang="fr-FR"/>
              <a:pPr/>
              <a:t>1</a:t>
            </a:fld>
            <a:endParaRPr lang="fr-FR"/>
          </a:p>
        </p:txBody>
      </p:sp>
      <p:pic>
        <p:nvPicPr>
          <p:cNvPr id="3077" name="Picture 2" descr="Rhinopharynx dessin"/>
          <p:cNvPicPr>
            <a:picLocks noChangeAspect="1" noChangeArrowheads="1"/>
          </p:cNvPicPr>
          <p:nvPr/>
        </p:nvPicPr>
        <p:blipFill>
          <a:blip r:embed="rId4"/>
          <a:srcRect/>
          <a:stretch>
            <a:fillRect/>
          </a:stretch>
        </p:blipFill>
        <p:spPr bwMode="auto">
          <a:xfrm>
            <a:off x="4295775" y="2043122"/>
            <a:ext cx="3816350" cy="2671762"/>
          </a:xfrm>
          <a:prstGeom prst="rect">
            <a:avLst/>
          </a:prstGeom>
          <a:noFill/>
          <a:ln w="9525">
            <a:noFill/>
            <a:miter lim="800000"/>
            <a:headEnd/>
            <a:tailEnd/>
          </a:ln>
        </p:spPr>
      </p:pic>
      <p:pic>
        <p:nvPicPr>
          <p:cNvPr id="202755" name="Picture 3" descr="PNEUMONIE 1'"/>
          <p:cNvPicPr>
            <a:picLocks noChangeAspect="1" noChangeArrowheads="1"/>
          </p:cNvPicPr>
          <p:nvPr/>
        </p:nvPicPr>
        <p:blipFill>
          <a:blip r:embed="rId5"/>
          <a:srcRect/>
          <a:stretch>
            <a:fillRect/>
          </a:stretch>
        </p:blipFill>
        <p:spPr bwMode="auto">
          <a:xfrm>
            <a:off x="8642350" y="3284539"/>
            <a:ext cx="2025650" cy="1531937"/>
          </a:xfrm>
          <a:prstGeom prst="rect">
            <a:avLst/>
          </a:prstGeom>
          <a:noFill/>
          <a:ln w="9525">
            <a:noFill/>
            <a:miter lim="800000"/>
            <a:headEnd/>
            <a:tailEnd/>
          </a:ln>
        </p:spPr>
      </p:pic>
      <p:graphicFrame>
        <p:nvGraphicFramePr>
          <p:cNvPr id="202756" name="Object 4"/>
          <p:cNvGraphicFramePr>
            <a:graphicFrameLocks noChangeAspect="1"/>
          </p:cNvGraphicFramePr>
          <p:nvPr>
            <p:extLst>
              <p:ext uri="{D42A27DB-BD31-4B8C-83A1-F6EECF244321}">
                <p14:modId xmlns:p14="http://schemas.microsoft.com/office/powerpoint/2010/main" val="1530432296"/>
              </p:ext>
            </p:extLst>
          </p:nvPr>
        </p:nvGraphicFramePr>
        <p:xfrm>
          <a:off x="8651875" y="5281414"/>
          <a:ext cx="2016125" cy="1327150"/>
        </p:xfrm>
        <a:graphic>
          <a:graphicData uri="http://schemas.openxmlformats.org/presentationml/2006/ole">
            <mc:AlternateContent xmlns:mc="http://schemas.openxmlformats.org/markup-compatibility/2006">
              <mc:Choice xmlns:v="urn:schemas-microsoft-com:vml" Requires="v">
                <p:oleObj spid="_x0000_s1032" name="Image Photo Editor" r:id="rId6" imgW="4458322" imgH="2933333" progId="">
                  <p:embed/>
                </p:oleObj>
              </mc:Choice>
              <mc:Fallback>
                <p:oleObj name="Image Photo Editor" r:id="rId6" imgW="4458322" imgH="2933333" progId="">
                  <p:embed/>
                  <p:pic>
                    <p:nvPicPr>
                      <p:cNvPr id="202756" name="Object 4"/>
                      <p:cNvPicPr>
                        <a:picLocks noChangeAspect="1" noChangeArrowheads="1"/>
                      </p:cNvPicPr>
                      <p:nvPr/>
                    </p:nvPicPr>
                    <p:blipFill>
                      <a:blip r:embed="rId7">
                        <a:extLst>
                          <a:ext uri="{28A0092B-C50C-407E-A947-70E740481C1C}">
                            <a14:useLocalDpi xmlns:a14="http://schemas.microsoft.com/office/drawing/2010/main" val="0"/>
                          </a:ext>
                        </a:extLst>
                      </a:blip>
                      <a:srcRect l="3670" t="1395" r="11009" b="1016"/>
                      <a:stretch>
                        <a:fillRect/>
                      </a:stretch>
                    </p:blipFill>
                    <p:spPr bwMode="auto">
                      <a:xfrm>
                        <a:off x="8651875" y="5281414"/>
                        <a:ext cx="2016125" cy="1327150"/>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02757" name="Picture 5"/>
          <p:cNvPicPr>
            <a:picLocks noChangeAspect="1" noChangeArrowheads="1"/>
          </p:cNvPicPr>
          <p:nvPr/>
        </p:nvPicPr>
        <p:blipFill>
          <a:blip r:embed="rId8" cstate="print"/>
          <a:srcRect/>
          <a:stretch>
            <a:fillRect/>
          </a:stretch>
        </p:blipFill>
        <p:spPr bwMode="auto">
          <a:xfrm>
            <a:off x="9010650" y="1"/>
            <a:ext cx="1657350" cy="1654175"/>
          </a:xfrm>
          <a:prstGeom prst="rect">
            <a:avLst/>
          </a:prstGeom>
          <a:noFill/>
          <a:ln w="12700">
            <a:noFill/>
            <a:miter lim="800000"/>
            <a:headEnd/>
            <a:tailEnd/>
          </a:ln>
        </p:spPr>
      </p:pic>
      <p:pic>
        <p:nvPicPr>
          <p:cNvPr id="202758" name="Picture 6"/>
          <p:cNvPicPr>
            <a:picLocks noChangeAspect="1" noChangeArrowheads="1"/>
          </p:cNvPicPr>
          <p:nvPr/>
        </p:nvPicPr>
        <p:blipFill>
          <a:blip r:embed="rId9"/>
          <a:srcRect b="12622"/>
          <a:stretch>
            <a:fillRect/>
          </a:stretch>
        </p:blipFill>
        <p:spPr bwMode="auto">
          <a:xfrm>
            <a:off x="1703388" y="4868864"/>
            <a:ext cx="1541462" cy="1773237"/>
          </a:xfrm>
          <a:prstGeom prst="rect">
            <a:avLst/>
          </a:prstGeom>
          <a:noFill/>
          <a:ln w="9525">
            <a:noFill/>
            <a:miter lim="800000"/>
            <a:headEnd/>
            <a:tailEnd/>
          </a:ln>
        </p:spPr>
      </p:pic>
      <p:graphicFrame>
        <p:nvGraphicFramePr>
          <p:cNvPr id="3075" name="Object 7"/>
          <p:cNvGraphicFramePr>
            <a:graphicFrameLocks noChangeAspect="1"/>
          </p:cNvGraphicFramePr>
          <p:nvPr/>
        </p:nvGraphicFramePr>
        <p:xfrm>
          <a:off x="5303838" y="2817813"/>
          <a:ext cx="647700" cy="430212"/>
        </p:xfrm>
        <a:graphic>
          <a:graphicData uri="http://schemas.openxmlformats.org/presentationml/2006/ole">
            <mc:AlternateContent xmlns:mc="http://schemas.openxmlformats.org/markup-compatibility/2006">
              <mc:Choice xmlns:v="urn:schemas-microsoft-com:vml" Requires="v">
                <p:oleObj spid="_x0000_s1033" name="Image" r:id="rId10" imgW="4800000" imgH="3174603" progId="">
                  <p:embed/>
                </p:oleObj>
              </mc:Choice>
              <mc:Fallback>
                <p:oleObj name="Image" r:id="rId10" imgW="4800000" imgH="3174603" progId="">
                  <p:embed/>
                  <p:pic>
                    <p:nvPicPr>
                      <p:cNvPr id="3075"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03838" y="2817813"/>
                        <a:ext cx="647700"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2760" name="Line 8"/>
          <p:cNvSpPr>
            <a:spLocks noChangeShapeType="1"/>
          </p:cNvSpPr>
          <p:nvPr/>
        </p:nvSpPr>
        <p:spPr bwMode="auto">
          <a:xfrm>
            <a:off x="9716655" y="4851401"/>
            <a:ext cx="0" cy="305593"/>
          </a:xfrm>
          <a:prstGeom prst="line">
            <a:avLst/>
          </a:prstGeom>
          <a:noFill/>
          <a:ln w="19050">
            <a:solidFill>
              <a:schemeClr val="tx1"/>
            </a:solidFill>
            <a:round/>
            <a:headEnd/>
            <a:tailEnd type="triangle" w="med" len="med"/>
          </a:ln>
          <a:effectLst/>
        </p:spPr>
        <p:txBody>
          <a:bodyPr/>
          <a:lstStyle/>
          <a:p>
            <a:pPr>
              <a:defRPr/>
            </a:pPr>
            <a:endParaRPr lang="fr-FR"/>
          </a:p>
        </p:txBody>
      </p:sp>
      <p:sp>
        <p:nvSpPr>
          <p:cNvPr id="202761" name="Freeform 9"/>
          <p:cNvSpPr>
            <a:spLocks/>
          </p:cNvSpPr>
          <p:nvPr/>
        </p:nvSpPr>
        <p:spPr bwMode="auto">
          <a:xfrm>
            <a:off x="5951538" y="1628775"/>
            <a:ext cx="2881312" cy="1620838"/>
          </a:xfrm>
          <a:custGeom>
            <a:avLst/>
            <a:gdLst/>
            <a:ahLst/>
            <a:cxnLst>
              <a:cxn ang="0">
                <a:pos x="0" y="907"/>
              </a:cxn>
              <a:cxn ang="0">
                <a:pos x="272" y="998"/>
              </a:cxn>
              <a:cxn ang="0">
                <a:pos x="409" y="771"/>
              </a:cxn>
              <a:cxn ang="0">
                <a:pos x="545" y="635"/>
              </a:cxn>
              <a:cxn ang="0">
                <a:pos x="998" y="590"/>
              </a:cxn>
              <a:cxn ang="0">
                <a:pos x="1815" y="0"/>
              </a:cxn>
            </a:cxnLst>
            <a:rect l="0" t="0" r="r" b="b"/>
            <a:pathLst>
              <a:path w="1815" h="1021">
                <a:moveTo>
                  <a:pt x="0" y="907"/>
                </a:moveTo>
                <a:cubicBezTo>
                  <a:pt x="102" y="964"/>
                  <a:pt x="204" y="1021"/>
                  <a:pt x="272" y="998"/>
                </a:cubicBezTo>
                <a:cubicBezTo>
                  <a:pt x="340" y="975"/>
                  <a:pt x="363" y="832"/>
                  <a:pt x="409" y="771"/>
                </a:cubicBezTo>
                <a:cubicBezTo>
                  <a:pt x="455" y="710"/>
                  <a:pt x="447" y="665"/>
                  <a:pt x="545" y="635"/>
                </a:cubicBezTo>
                <a:cubicBezTo>
                  <a:pt x="643" y="605"/>
                  <a:pt x="786" y="696"/>
                  <a:pt x="998" y="590"/>
                </a:cubicBezTo>
                <a:cubicBezTo>
                  <a:pt x="1210" y="484"/>
                  <a:pt x="1679" y="98"/>
                  <a:pt x="1815" y="0"/>
                </a:cubicBezTo>
              </a:path>
            </a:pathLst>
          </a:custGeom>
          <a:noFill/>
          <a:ln w="57150" cmpd="sng">
            <a:solidFill>
              <a:schemeClr val="tx1"/>
            </a:solidFill>
            <a:round/>
            <a:headEnd type="none" w="med" len="med"/>
            <a:tailEnd type="triangle" w="med" len="med"/>
          </a:ln>
          <a:effectLst/>
        </p:spPr>
        <p:txBody>
          <a:bodyPr/>
          <a:lstStyle/>
          <a:p>
            <a:pPr>
              <a:defRPr/>
            </a:pPr>
            <a:endParaRPr lang="fr-FR"/>
          </a:p>
        </p:txBody>
      </p:sp>
      <p:sp>
        <p:nvSpPr>
          <p:cNvPr id="202762" name="Freeform 10"/>
          <p:cNvSpPr>
            <a:spLocks/>
          </p:cNvSpPr>
          <p:nvPr/>
        </p:nvSpPr>
        <p:spPr bwMode="auto">
          <a:xfrm>
            <a:off x="5951539" y="3189289"/>
            <a:ext cx="2376487" cy="2447925"/>
          </a:xfrm>
          <a:custGeom>
            <a:avLst/>
            <a:gdLst/>
            <a:ahLst/>
            <a:cxnLst>
              <a:cxn ang="0">
                <a:pos x="0" y="15"/>
              </a:cxn>
              <a:cxn ang="0">
                <a:pos x="318" y="60"/>
              </a:cxn>
              <a:cxn ang="0">
                <a:pos x="545" y="378"/>
              </a:cxn>
              <a:cxn ang="0">
                <a:pos x="545" y="922"/>
              </a:cxn>
              <a:cxn ang="0">
                <a:pos x="771" y="1512"/>
              </a:cxn>
              <a:cxn ang="0">
                <a:pos x="1497" y="1104"/>
              </a:cxn>
            </a:cxnLst>
            <a:rect l="0" t="0" r="r" b="b"/>
            <a:pathLst>
              <a:path w="1497" h="1542">
                <a:moveTo>
                  <a:pt x="0" y="15"/>
                </a:moveTo>
                <a:cubicBezTo>
                  <a:pt x="113" y="7"/>
                  <a:pt x="227" y="0"/>
                  <a:pt x="318" y="60"/>
                </a:cubicBezTo>
                <a:cubicBezTo>
                  <a:pt x="409" y="120"/>
                  <a:pt x="507" y="234"/>
                  <a:pt x="545" y="378"/>
                </a:cubicBezTo>
                <a:cubicBezTo>
                  <a:pt x="583" y="522"/>
                  <a:pt x="507" y="733"/>
                  <a:pt x="545" y="922"/>
                </a:cubicBezTo>
                <a:cubicBezTo>
                  <a:pt x="583" y="1111"/>
                  <a:pt x="612" y="1482"/>
                  <a:pt x="771" y="1512"/>
                </a:cubicBezTo>
                <a:cubicBezTo>
                  <a:pt x="930" y="1542"/>
                  <a:pt x="1213" y="1323"/>
                  <a:pt x="1497" y="1104"/>
                </a:cubicBezTo>
              </a:path>
            </a:pathLst>
          </a:custGeom>
          <a:noFill/>
          <a:ln w="57150" cmpd="sng">
            <a:solidFill>
              <a:schemeClr val="tx1"/>
            </a:solidFill>
            <a:round/>
            <a:headEnd type="none" w="med" len="med"/>
            <a:tailEnd type="triangle" w="med" len="med"/>
          </a:ln>
          <a:effectLst/>
        </p:spPr>
        <p:txBody>
          <a:bodyPr/>
          <a:lstStyle/>
          <a:p>
            <a:pPr>
              <a:defRPr/>
            </a:pPr>
            <a:endParaRPr lang="fr-FR"/>
          </a:p>
        </p:txBody>
      </p:sp>
      <p:pic>
        <p:nvPicPr>
          <p:cNvPr id="202763" name="Picture 11"/>
          <p:cNvPicPr>
            <a:picLocks noChangeAspect="1" noChangeArrowheads="1"/>
          </p:cNvPicPr>
          <p:nvPr/>
        </p:nvPicPr>
        <p:blipFill>
          <a:blip r:embed="rId12"/>
          <a:srcRect/>
          <a:stretch>
            <a:fillRect/>
          </a:stretch>
        </p:blipFill>
        <p:spPr bwMode="auto">
          <a:xfrm>
            <a:off x="1992313" y="3538538"/>
            <a:ext cx="925512" cy="1416050"/>
          </a:xfrm>
          <a:prstGeom prst="rect">
            <a:avLst/>
          </a:prstGeom>
          <a:noFill/>
          <a:ln w="9525">
            <a:noFill/>
            <a:miter lim="800000"/>
            <a:headEnd/>
            <a:tailEnd/>
          </a:ln>
        </p:spPr>
      </p:pic>
      <p:sp>
        <p:nvSpPr>
          <p:cNvPr id="202764" name="Line 12"/>
          <p:cNvSpPr>
            <a:spLocks noChangeShapeType="1"/>
          </p:cNvSpPr>
          <p:nvPr/>
        </p:nvSpPr>
        <p:spPr bwMode="auto">
          <a:xfrm flipH="1">
            <a:off x="2279650" y="2420938"/>
            <a:ext cx="431800" cy="1079500"/>
          </a:xfrm>
          <a:prstGeom prst="line">
            <a:avLst/>
          </a:prstGeom>
          <a:noFill/>
          <a:ln w="57150">
            <a:solidFill>
              <a:schemeClr val="tx1"/>
            </a:solidFill>
            <a:round/>
            <a:headEnd/>
            <a:tailEnd type="triangle" w="med" len="med"/>
          </a:ln>
          <a:effectLst/>
        </p:spPr>
        <p:txBody>
          <a:bodyPr/>
          <a:lstStyle/>
          <a:p>
            <a:pPr>
              <a:defRPr/>
            </a:pPr>
            <a:endParaRPr lang="fr-FR"/>
          </a:p>
        </p:txBody>
      </p:sp>
      <p:sp>
        <p:nvSpPr>
          <p:cNvPr id="202765" name="Text Box 13"/>
          <p:cNvSpPr txBox="1">
            <a:spLocks noChangeArrowheads="1"/>
          </p:cNvSpPr>
          <p:nvPr/>
        </p:nvSpPr>
        <p:spPr bwMode="auto">
          <a:xfrm>
            <a:off x="2855913" y="3357563"/>
            <a:ext cx="1511300" cy="523220"/>
          </a:xfrm>
          <a:prstGeom prst="rect">
            <a:avLst/>
          </a:prstGeom>
          <a:noFill/>
          <a:ln w="38100">
            <a:solidFill>
              <a:srgbClr val="FF0000"/>
            </a:solidFill>
            <a:miter lim="800000"/>
            <a:headEnd/>
            <a:tailEnd/>
          </a:ln>
        </p:spPr>
        <p:txBody>
          <a:bodyPr>
            <a:spAutoFit/>
          </a:bodyPr>
          <a:lstStyle/>
          <a:p>
            <a:pPr eaLnBrk="1" hangingPunct="1">
              <a:spcBef>
                <a:spcPct val="50000"/>
              </a:spcBef>
            </a:pPr>
            <a:r>
              <a:rPr lang="fr-FR" sz="1400" b="1" dirty="0">
                <a:solidFill>
                  <a:schemeClr val="accent2"/>
                </a:solidFill>
                <a:latin typeface="Arial Narrow" pitchFamily="34" charset="0"/>
                <a:cs typeface="Times New Roman" pitchFamily="18" charset="0"/>
              </a:rPr>
              <a:t>Barrière Hémato-Encéphalique</a:t>
            </a:r>
          </a:p>
        </p:txBody>
      </p:sp>
      <p:pic>
        <p:nvPicPr>
          <p:cNvPr id="202766" name="Picture 14" descr="systeme-cardiovasculaire"/>
          <p:cNvPicPr>
            <a:picLocks noChangeAspect="1" noChangeArrowheads="1"/>
          </p:cNvPicPr>
          <p:nvPr/>
        </p:nvPicPr>
        <p:blipFill>
          <a:blip r:embed="rId13"/>
          <a:srcRect/>
          <a:stretch>
            <a:fillRect/>
          </a:stretch>
        </p:blipFill>
        <p:spPr bwMode="auto">
          <a:xfrm>
            <a:off x="1524000" y="1"/>
            <a:ext cx="1143000" cy="2276475"/>
          </a:xfrm>
          <a:prstGeom prst="rect">
            <a:avLst/>
          </a:prstGeom>
          <a:noFill/>
          <a:ln w="9525">
            <a:noFill/>
            <a:miter lim="800000"/>
            <a:headEnd/>
            <a:tailEnd/>
          </a:ln>
        </p:spPr>
      </p:pic>
      <p:pic>
        <p:nvPicPr>
          <p:cNvPr id="202767" name="Picture 15" descr="globulesrougesetblancslegende"/>
          <p:cNvPicPr>
            <a:picLocks noChangeAspect="1" noChangeArrowheads="1"/>
          </p:cNvPicPr>
          <p:nvPr/>
        </p:nvPicPr>
        <p:blipFill>
          <a:blip r:embed="rId14"/>
          <a:srcRect/>
          <a:stretch>
            <a:fillRect/>
          </a:stretch>
        </p:blipFill>
        <p:spPr bwMode="auto">
          <a:xfrm>
            <a:off x="2514601" y="1752600"/>
            <a:ext cx="1338263" cy="877888"/>
          </a:xfrm>
          <a:prstGeom prst="rect">
            <a:avLst/>
          </a:prstGeom>
          <a:noFill/>
          <a:ln w="9525">
            <a:noFill/>
            <a:miter lim="800000"/>
            <a:headEnd/>
            <a:tailEnd/>
          </a:ln>
        </p:spPr>
      </p:pic>
      <p:sp>
        <p:nvSpPr>
          <p:cNvPr id="202769" name="Rectangle 17"/>
          <p:cNvSpPr>
            <a:spLocks noChangeArrowheads="1"/>
          </p:cNvSpPr>
          <p:nvPr/>
        </p:nvSpPr>
        <p:spPr bwMode="auto">
          <a:xfrm>
            <a:off x="2667000" y="376237"/>
            <a:ext cx="6421582" cy="823914"/>
          </a:xfrm>
          <a:prstGeom prst="rect">
            <a:avLst/>
          </a:prstGeom>
          <a:solidFill>
            <a:schemeClr val="bg1"/>
          </a:solidFill>
          <a:ln w="50800">
            <a:solidFill>
              <a:schemeClr val="accent1"/>
            </a:solidFill>
            <a:miter lim="800000"/>
            <a:headEnd/>
            <a:tailEnd/>
          </a:ln>
          <a:effectLst/>
        </p:spPr>
        <p:txBody>
          <a:bodyPr wrap="none" anchor="ctr"/>
          <a:lstStyle/>
          <a:p>
            <a:pPr>
              <a:defRPr/>
            </a:pPr>
            <a:r>
              <a:rPr lang="fr-FR" sz="3200" b="1" dirty="0">
                <a:solidFill>
                  <a:srgbClr val="FF0000"/>
                </a:solidFill>
                <a:latin typeface="Arial" pitchFamily="34" charset="0"/>
                <a:cs typeface="Arial" pitchFamily="34" charset="0"/>
              </a:rPr>
              <a:t>     </a:t>
            </a:r>
            <a:r>
              <a:rPr lang="fr-FR" sz="2800" b="1" dirty="0">
                <a:latin typeface="Arial" pitchFamily="34" charset="0"/>
                <a:cs typeface="Arial" pitchFamily="34" charset="0"/>
              </a:rPr>
              <a:t>Pathogénie du  Pneumocoque</a:t>
            </a:r>
            <a:endParaRPr lang="fr-FR" sz="2800" b="1" dirty="0">
              <a:latin typeface="Arial" pitchFamily="34" charset="0"/>
              <a:cs typeface="Arial" pitchFamily="34" charset="0"/>
            </a:endParaRPr>
          </a:p>
        </p:txBody>
      </p:sp>
      <p:sp>
        <p:nvSpPr>
          <p:cNvPr id="202770" name="Freeform 18"/>
          <p:cNvSpPr>
            <a:spLocks/>
          </p:cNvSpPr>
          <p:nvPr/>
        </p:nvSpPr>
        <p:spPr bwMode="auto">
          <a:xfrm>
            <a:off x="2438400" y="914400"/>
            <a:ext cx="3048000" cy="1905000"/>
          </a:xfrm>
          <a:custGeom>
            <a:avLst/>
            <a:gdLst/>
            <a:ahLst/>
            <a:cxnLst>
              <a:cxn ang="0">
                <a:pos x="1920" y="1200"/>
              </a:cxn>
              <a:cxn ang="0">
                <a:pos x="1584" y="1056"/>
              </a:cxn>
              <a:cxn ang="0">
                <a:pos x="1488" y="720"/>
              </a:cxn>
              <a:cxn ang="0">
                <a:pos x="480" y="672"/>
              </a:cxn>
              <a:cxn ang="0">
                <a:pos x="0" y="0"/>
              </a:cxn>
            </a:cxnLst>
            <a:rect l="0" t="0" r="r" b="b"/>
            <a:pathLst>
              <a:path w="1920" h="1200">
                <a:moveTo>
                  <a:pt x="1920" y="1200"/>
                </a:moveTo>
                <a:cubicBezTo>
                  <a:pt x="1788" y="1168"/>
                  <a:pt x="1656" y="1136"/>
                  <a:pt x="1584" y="1056"/>
                </a:cubicBezTo>
                <a:cubicBezTo>
                  <a:pt x="1512" y="976"/>
                  <a:pt x="1672" y="784"/>
                  <a:pt x="1488" y="720"/>
                </a:cubicBezTo>
                <a:cubicBezTo>
                  <a:pt x="1304" y="656"/>
                  <a:pt x="728" y="792"/>
                  <a:pt x="480" y="672"/>
                </a:cubicBezTo>
                <a:cubicBezTo>
                  <a:pt x="232" y="552"/>
                  <a:pt x="116" y="276"/>
                  <a:pt x="0" y="0"/>
                </a:cubicBezTo>
              </a:path>
            </a:pathLst>
          </a:custGeom>
          <a:noFill/>
          <a:ln w="57150" cap="flat" cmpd="sng">
            <a:solidFill>
              <a:schemeClr val="tx1"/>
            </a:solidFill>
            <a:prstDash val="solid"/>
            <a:round/>
            <a:headEnd type="none" w="med" len="med"/>
            <a:tailEnd type="triangle" w="med" len="med"/>
          </a:ln>
          <a:effectLst/>
        </p:spPr>
        <p:txBody>
          <a:bodyPr lIns="90487" tIns="44450" rIns="90487" bIns="44450" anchorCtr="1"/>
          <a:lstStyle/>
          <a:p>
            <a:pPr>
              <a:defRPr/>
            </a:pPr>
            <a:endParaRPr lang="fr-FR"/>
          </a:p>
        </p:txBody>
      </p:sp>
      <p:sp>
        <p:nvSpPr>
          <p:cNvPr id="2" name="ZoneTexte 1"/>
          <p:cNvSpPr txBox="1"/>
          <p:nvPr/>
        </p:nvSpPr>
        <p:spPr>
          <a:xfrm>
            <a:off x="338136" y="858741"/>
            <a:ext cx="1262063" cy="307777"/>
          </a:xfrm>
          <a:prstGeom prst="rect">
            <a:avLst/>
          </a:prstGeom>
          <a:noFill/>
          <a:ln w="38100">
            <a:solidFill>
              <a:schemeClr val="accent1"/>
            </a:solidFill>
          </a:ln>
        </p:spPr>
        <p:txBody>
          <a:bodyPr wrap="square" rtlCol="0">
            <a:spAutoFit/>
          </a:bodyPr>
          <a:lstStyle/>
          <a:p>
            <a:r>
              <a:rPr lang="fr-FR" sz="1400" b="1" dirty="0" smtClean="0"/>
              <a:t>Bactériémie</a:t>
            </a:r>
            <a:endParaRPr lang="fr-FR" sz="1400" b="1" dirty="0"/>
          </a:p>
        </p:txBody>
      </p:sp>
      <p:sp>
        <p:nvSpPr>
          <p:cNvPr id="3" name="ZoneTexte 2"/>
          <p:cNvSpPr txBox="1"/>
          <p:nvPr/>
        </p:nvSpPr>
        <p:spPr>
          <a:xfrm>
            <a:off x="8940579" y="1866900"/>
            <a:ext cx="2083242" cy="307777"/>
          </a:xfrm>
          <a:prstGeom prst="rect">
            <a:avLst/>
          </a:prstGeom>
          <a:noFill/>
          <a:ln w="38100">
            <a:solidFill>
              <a:schemeClr val="accent1"/>
            </a:solidFill>
          </a:ln>
        </p:spPr>
        <p:txBody>
          <a:bodyPr wrap="square" rtlCol="0">
            <a:spAutoFit/>
          </a:bodyPr>
          <a:lstStyle/>
          <a:p>
            <a:r>
              <a:rPr lang="fr-FR" sz="1400" b="1" dirty="0" smtClean="0"/>
              <a:t>Otite moyenne  aigue</a:t>
            </a:r>
            <a:endParaRPr lang="fr-FR" sz="1400" b="1" dirty="0"/>
          </a:p>
        </p:txBody>
      </p:sp>
      <p:sp>
        <p:nvSpPr>
          <p:cNvPr id="4" name="ZoneTexte 3"/>
          <p:cNvSpPr txBox="1"/>
          <p:nvPr/>
        </p:nvSpPr>
        <p:spPr>
          <a:xfrm>
            <a:off x="7237964" y="5620543"/>
            <a:ext cx="1393273" cy="338554"/>
          </a:xfrm>
          <a:prstGeom prst="rect">
            <a:avLst/>
          </a:prstGeom>
          <a:noFill/>
          <a:ln w="38100">
            <a:solidFill>
              <a:schemeClr val="accent1"/>
            </a:solidFill>
          </a:ln>
        </p:spPr>
        <p:txBody>
          <a:bodyPr wrap="square" rtlCol="0">
            <a:spAutoFit/>
          </a:bodyPr>
          <a:lstStyle/>
          <a:p>
            <a:r>
              <a:rPr lang="fr-FR" sz="1600" b="1" dirty="0" smtClean="0"/>
              <a:t>Pneumonie</a:t>
            </a:r>
            <a:endParaRPr lang="fr-FR" sz="1600" b="1" dirty="0"/>
          </a:p>
        </p:txBody>
      </p:sp>
      <p:sp>
        <p:nvSpPr>
          <p:cNvPr id="5" name="ZoneTexte 4"/>
          <p:cNvSpPr txBox="1"/>
          <p:nvPr/>
        </p:nvSpPr>
        <p:spPr>
          <a:xfrm>
            <a:off x="338136" y="5156994"/>
            <a:ext cx="1185864" cy="338554"/>
          </a:xfrm>
          <a:prstGeom prst="rect">
            <a:avLst/>
          </a:prstGeom>
          <a:noFill/>
          <a:ln w="38100">
            <a:solidFill>
              <a:schemeClr val="accent1"/>
            </a:solidFill>
          </a:ln>
        </p:spPr>
        <p:txBody>
          <a:bodyPr wrap="square" rtlCol="0">
            <a:spAutoFit/>
          </a:bodyPr>
          <a:lstStyle/>
          <a:p>
            <a:r>
              <a:rPr lang="fr-FR" sz="1600" b="1" dirty="0" smtClean="0"/>
              <a:t>Méningites</a:t>
            </a:r>
            <a:endParaRPr lang="fr-FR" sz="1600" b="1" dirty="0"/>
          </a:p>
        </p:txBody>
      </p:sp>
    </p:spTree>
    <p:extLst>
      <p:ext uri="{BB962C8B-B14F-4D97-AF65-F5344CB8AC3E}">
        <p14:creationId xmlns:p14="http://schemas.microsoft.com/office/powerpoint/2010/main" val="3104556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2761"/>
                                        </p:tgtEl>
                                        <p:attrNameLst>
                                          <p:attrName>style.visibility</p:attrName>
                                        </p:attrNameLst>
                                      </p:cBhvr>
                                      <p:to>
                                        <p:strVal val="visible"/>
                                      </p:to>
                                    </p:set>
                                    <p:animEffect transition="in" filter="wipe(left)">
                                      <p:cBhvr>
                                        <p:cTn id="7" dur="500"/>
                                        <p:tgtEl>
                                          <p:spTgt spid="202761"/>
                                        </p:tgtEl>
                                      </p:cBhvr>
                                    </p:animEffect>
                                  </p:childTnLst>
                                </p:cTn>
                              </p:par>
                            </p:childTnLst>
                          </p:cTn>
                        </p:par>
                        <p:par>
                          <p:cTn id="8" fill="hold">
                            <p:stCondLst>
                              <p:cond delay="500"/>
                            </p:stCondLst>
                            <p:childTnLst>
                              <p:par>
                                <p:cTn id="9" presetID="1" presetClass="entr" presetSubtype="0" fill="hold" grpId="0" nodeType="afterEffect" nodePh="1">
                                  <p:stCondLst>
                                    <p:cond delay="0"/>
                                  </p:stCondLst>
                                  <p:endCondLst>
                                    <p:cond evt="begin" delay="0">
                                      <p:tn val="9"/>
                                    </p:cond>
                                  </p:endCondLst>
                                  <p:childTnLst>
                                    <p:set>
                                      <p:cBhvr>
                                        <p:cTn id="10" dur="1" fill="hold">
                                          <p:stCondLst>
                                            <p:cond delay="499"/>
                                          </p:stCondLst>
                                        </p:cTn>
                                        <p:tgtEl>
                                          <p:spTgt spid="2027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02762"/>
                                        </p:tgtEl>
                                        <p:attrNameLst>
                                          <p:attrName>style.visibility</p:attrName>
                                        </p:attrNameLst>
                                      </p:cBhvr>
                                      <p:to>
                                        <p:strVal val="visible"/>
                                      </p:to>
                                    </p:set>
                                    <p:animEffect transition="in" filter="wipe(left)">
                                      <p:cBhvr>
                                        <p:cTn id="15" dur="500"/>
                                        <p:tgtEl>
                                          <p:spTgt spid="202762"/>
                                        </p:tgtEl>
                                      </p:cBhvr>
                                    </p:animEffect>
                                  </p:childTnLst>
                                </p:cTn>
                              </p:par>
                            </p:childTnLst>
                          </p:cTn>
                        </p:par>
                        <p:par>
                          <p:cTn id="16" fill="hold">
                            <p:stCondLst>
                              <p:cond delay="500"/>
                            </p:stCondLst>
                            <p:childTnLst>
                              <p:par>
                                <p:cTn id="17" presetID="1" presetClass="entr" presetSubtype="0" fill="hold" nodeType="afterEffect">
                                  <p:stCondLst>
                                    <p:cond delay="500"/>
                                  </p:stCondLst>
                                  <p:childTnLst>
                                    <p:set>
                                      <p:cBhvr>
                                        <p:cTn id="18" dur="1" fill="hold">
                                          <p:stCondLst>
                                            <p:cond delay="499"/>
                                          </p:stCondLst>
                                        </p:cTn>
                                        <p:tgtEl>
                                          <p:spTgt spid="202755"/>
                                        </p:tgtEl>
                                        <p:attrNameLst>
                                          <p:attrName>style.visibility</p:attrName>
                                        </p:attrNameLst>
                                      </p:cBhvr>
                                      <p:to>
                                        <p:strVal val="visible"/>
                                      </p:to>
                                    </p:se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202760"/>
                                        </p:tgtEl>
                                        <p:attrNameLst>
                                          <p:attrName>style.visibility</p:attrName>
                                        </p:attrNameLst>
                                      </p:cBhvr>
                                      <p:to>
                                        <p:strVal val="visible"/>
                                      </p:to>
                                    </p:set>
                                    <p:animEffect transition="in" filter="wipe(up)">
                                      <p:cBhvr>
                                        <p:cTn id="22" dur="500"/>
                                        <p:tgtEl>
                                          <p:spTgt spid="202760"/>
                                        </p:tgtEl>
                                      </p:cBhvr>
                                    </p:animEffect>
                                  </p:childTnLst>
                                </p:cTn>
                              </p:par>
                            </p:childTnLst>
                          </p:cTn>
                        </p:par>
                        <p:par>
                          <p:cTn id="23" fill="hold">
                            <p:stCondLst>
                              <p:cond delay="2000"/>
                            </p:stCondLst>
                            <p:childTnLst>
                              <p:par>
                                <p:cTn id="24" presetID="1" presetClass="entr" presetSubtype="0" fill="hold" nodeType="afterEffect">
                                  <p:stCondLst>
                                    <p:cond delay="0"/>
                                  </p:stCondLst>
                                  <p:childTnLst>
                                    <p:set>
                                      <p:cBhvr>
                                        <p:cTn id="25" dur="1" fill="hold">
                                          <p:stCondLst>
                                            <p:cond delay="499"/>
                                          </p:stCondLst>
                                        </p:cTn>
                                        <p:tgtEl>
                                          <p:spTgt spid="202756"/>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02770"/>
                                        </p:tgtEl>
                                        <p:attrNameLst>
                                          <p:attrName>style.visibility</p:attrName>
                                        </p:attrNameLst>
                                      </p:cBhvr>
                                      <p:to>
                                        <p:strVal val="visible"/>
                                      </p:to>
                                    </p:set>
                                    <p:animEffect transition="in" filter="wipe(down)">
                                      <p:cBhvr>
                                        <p:cTn id="30" dur="500"/>
                                        <p:tgtEl>
                                          <p:spTgt spid="202770"/>
                                        </p:tgtEl>
                                      </p:cBhvr>
                                    </p:animEffect>
                                  </p:childTnLst>
                                </p:cTn>
                              </p:par>
                            </p:childTnLst>
                          </p:cTn>
                        </p:par>
                        <p:par>
                          <p:cTn id="31" fill="hold">
                            <p:stCondLst>
                              <p:cond delay="500"/>
                            </p:stCondLst>
                            <p:childTnLst>
                              <p:par>
                                <p:cTn id="32" presetID="1" presetClass="entr" presetSubtype="0" fill="hold" nodeType="afterEffect">
                                  <p:stCondLst>
                                    <p:cond delay="0"/>
                                  </p:stCondLst>
                                  <p:childTnLst>
                                    <p:set>
                                      <p:cBhvr>
                                        <p:cTn id="33" dur="1" fill="hold">
                                          <p:stCondLst>
                                            <p:cond delay="499"/>
                                          </p:stCondLst>
                                        </p:cTn>
                                        <p:tgtEl>
                                          <p:spTgt spid="202767"/>
                                        </p:tgtEl>
                                        <p:attrNameLst>
                                          <p:attrName>style.visibility</p:attrName>
                                        </p:attrNameLst>
                                      </p:cBhvr>
                                      <p:to>
                                        <p:strVal val="visible"/>
                                      </p:to>
                                    </p:set>
                                  </p:childTnLst>
                                </p:cTn>
                              </p:par>
                            </p:childTnLst>
                          </p:cTn>
                        </p:par>
                        <p:par>
                          <p:cTn id="34" fill="hold">
                            <p:stCondLst>
                              <p:cond delay="1000"/>
                            </p:stCondLst>
                            <p:childTnLst>
                              <p:par>
                                <p:cTn id="35" presetID="1" presetClass="entr" presetSubtype="0" fill="hold" nodeType="afterEffect">
                                  <p:stCondLst>
                                    <p:cond delay="0"/>
                                  </p:stCondLst>
                                  <p:childTnLst>
                                    <p:set>
                                      <p:cBhvr>
                                        <p:cTn id="36" dur="1" fill="hold">
                                          <p:stCondLst>
                                            <p:cond delay="499"/>
                                          </p:stCondLst>
                                        </p:cTn>
                                        <p:tgtEl>
                                          <p:spTgt spid="20276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nodeType="clickEffect">
                                  <p:stCondLst>
                                    <p:cond delay="0"/>
                                  </p:stCondLst>
                                  <p:childTnLst>
                                    <p:set>
                                      <p:cBhvr>
                                        <p:cTn id="40" dur="1" fill="hold">
                                          <p:stCondLst>
                                            <p:cond delay="0"/>
                                          </p:stCondLst>
                                        </p:cTn>
                                        <p:tgtEl>
                                          <p:spTgt spid="202764"/>
                                        </p:tgtEl>
                                        <p:attrNameLst>
                                          <p:attrName>style.visibility</p:attrName>
                                        </p:attrNameLst>
                                      </p:cBhvr>
                                      <p:to>
                                        <p:strVal val="visible"/>
                                      </p:to>
                                    </p:set>
                                    <p:animEffect transition="in" filter="wipe(up)">
                                      <p:cBhvr>
                                        <p:cTn id="41" dur="500"/>
                                        <p:tgtEl>
                                          <p:spTgt spid="202764"/>
                                        </p:tgtEl>
                                      </p:cBhvr>
                                    </p:animEffect>
                                  </p:childTnLst>
                                </p:cTn>
                              </p:par>
                            </p:childTnLst>
                          </p:cTn>
                        </p:par>
                        <p:par>
                          <p:cTn id="42" fill="hold">
                            <p:stCondLst>
                              <p:cond delay="500"/>
                            </p:stCondLst>
                            <p:childTnLst>
                              <p:par>
                                <p:cTn id="43" presetID="1" presetClass="entr" presetSubtype="0" fill="hold" nodeType="afterEffect">
                                  <p:stCondLst>
                                    <p:cond delay="0"/>
                                  </p:stCondLst>
                                  <p:childTnLst>
                                    <p:set>
                                      <p:cBhvr>
                                        <p:cTn id="44" dur="1" fill="hold">
                                          <p:stCondLst>
                                            <p:cond delay="499"/>
                                          </p:stCondLst>
                                        </p:cTn>
                                        <p:tgtEl>
                                          <p:spTgt spid="202763"/>
                                        </p:tgtEl>
                                        <p:attrNameLst>
                                          <p:attrName>style.visibility</p:attrName>
                                        </p:attrNameLst>
                                      </p:cBhvr>
                                      <p:to>
                                        <p:strVal val="visible"/>
                                      </p:to>
                                    </p:set>
                                  </p:childTnLst>
                                </p:cTn>
                              </p:par>
                            </p:childTnLst>
                          </p:cTn>
                        </p:par>
                        <p:par>
                          <p:cTn id="45" fill="hold">
                            <p:stCondLst>
                              <p:cond delay="1000"/>
                            </p:stCondLst>
                            <p:childTnLst>
                              <p:par>
                                <p:cTn id="46" presetID="1" presetClass="entr" presetSubtype="0" fill="hold" grpId="0" nodeType="afterEffect">
                                  <p:stCondLst>
                                    <p:cond delay="0"/>
                                  </p:stCondLst>
                                  <p:childTnLst>
                                    <p:set>
                                      <p:cBhvr>
                                        <p:cTn id="47" dur="1" fill="hold">
                                          <p:stCondLst>
                                            <p:cond delay="499"/>
                                          </p:stCondLst>
                                        </p:cTn>
                                        <p:tgtEl>
                                          <p:spTgt spid="202765"/>
                                        </p:tgtEl>
                                        <p:attrNameLst>
                                          <p:attrName>style.visibility</p:attrName>
                                        </p:attrNameLst>
                                      </p:cBhvr>
                                      <p:to>
                                        <p:strVal val="visible"/>
                                      </p:to>
                                    </p:set>
                                  </p:childTnLst>
                                </p:cTn>
                              </p:par>
                            </p:childTnLst>
                          </p:cTn>
                        </p:par>
                        <p:par>
                          <p:cTn id="48" fill="hold">
                            <p:stCondLst>
                              <p:cond delay="1500"/>
                            </p:stCondLst>
                            <p:childTnLst>
                              <p:par>
                                <p:cTn id="49" presetID="1" presetClass="entr" presetSubtype="0" fill="hold" nodeType="afterEffect">
                                  <p:stCondLst>
                                    <p:cond delay="0"/>
                                  </p:stCondLst>
                                  <p:childTnLst>
                                    <p:set>
                                      <p:cBhvr>
                                        <p:cTn id="50" dur="1" fill="hold">
                                          <p:stCondLst>
                                            <p:cond delay="499"/>
                                          </p:stCondLst>
                                        </p:cTn>
                                        <p:tgtEl>
                                          <p:spTgt spid="2027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7" grpId="0" autoUpdateAnimBg="0"/>
      <p:bldP spid="202761" grpId="0" animBg="1"/>
      <p:bldP spid="202762" grpId="0" animBg="1"/>
      <p:bldP spid="202765" grpId="0" autoUpdateAnimBg="0"/>
      <p:bldP spid="202770"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6673" name="Rectangle 2"/>
          <p:cNvSpPr>
            <a:spLocks noGrp="1" noChangeArrowheads="1"/>
          </p:cNvSpPr>
          <p:nvPr>
            <p:ph type="title" idx="4294967295"/>
          </p:nvPr>
        </p:nvSpPr>
        <p:spPr>
          <a:xfrm>
            <a:off x="1018802" y="394494"/>
            <a:ext cx="8922496" cy="1092201"/>
          </a:xfrm>
          <a:ln w="50800">
            <a:solidFill>
              <a:schemeClr val="accent1"/>
            </a:solidFill>
          </a:ln>
        </p:spPr>
        <p:txBody>
          <a:bodyPr vert="horz" lIns="91440" tIns="45720" rIns="91440" bIns="45720" rtlCol="0" anchor="ctr">
            <a:normAutofit/>
          </a:bodyPr>
          <a:lstStyle/>
          <a:p>
            <a:r>
              <a:rPr lang="en-US" sz="4000" b="1" dirty="0" smtClean="0">
                <a:ea typeface="ＭＳ Ｐゴシック" charset="-128"/>
              </a:rPr>
              <a:t>Le </a:t>
            </a:r>
            <a:r>
              <a:rPr lang="en-US" sz="4000" b="1" dirty="0" err="1" smtClean="0">
                <a:ea typeface="ＭＳ Ｐゴシック" charset="-128"/>
              </a:rPr>
              <a:t>poids</a:t>
            </a:r>
            <a:r>
              <a:rPr lang="en-US" sz="4000" b="1" dirty="0" smtClean="0">
                <a:ea typeface="ＭＳ Ｐゴシック" charset="-128"/>
              </a:rPr>
              <a:t> des infections </a:t>
            </a:r>
            <a:r>
              <a:rPr lang="en-US" sz="4000" b="1" dirty="0" err="1" smtClean="0">
                <a:ea typeface="ＭＳ Ｐゴシック" charset="-128"/>
              </a:rPr>
              <a:t>pneumococciques</a:t>
            </a:r>
            <a:endParaRPr lang="en-US" sz="4000" b="1" dirty="0" smtClean="0">
              <a:ea typeface="ＭＳ Ｐゴシック" charset="-128"/>
            </a:endParaRPr>
          </a:p>
        </p:txBody>
      </p:sp>
      <p:sp>
        <p:nvSpPr>
          <p:cNvPr id="1436674" name="Freeform 3"/>
          <p:cNvSpPr>
            <a:spLocks/>
          </p:cNvSpPr>
          <p:nvPr/>
        </p:nvSpPr>
        <p:spPr bwMode="auto">
          <a:xfrm>
            <a:off x="2819401" y="4572000"/>
            <a:ext cx="5527675" cy="1328738"/>
          </a:xfrm>
          <a:custGeom>
            <a:avLst/>
            <a:gdLst>
              <a:gd name="T0" fmla="*/ 2147483647 w 3791"/>
              <a:gd name="T1" fmla="*/ 0 h 755"/>
              <a:gd name="T2" fmla="*/ 2147483647 w 3791"/>
              <a:gd name="T3" fmla="*/ 0 h 755"/>
              <a:gd name="T4" fmla="*/ 2147483647 w 3791"/>
              <a:gd name="T5" fmla="*/ 2147483647 h 755"/>
              <a:gd name="T6" fmla="*/ 0 w 3791"/>
              <a:gd name="T7" fmla="*/ 2147483647 h 755"/>
              <a:gd name="T8" fmla="*/ 2147483647 w 3791"/>
              <a:gd name="T9" fmla="*/ 0 h 755"/>
              <a:gd name="T10" fmla="*/ 0 60000 65536"/>
              <a:gd name="T11" fmla="*/ 0 60000 65536"/>
              <a:gd name="T12" fmla="*/ 0 60000 65536"/>
              <a:gd name="T13" fmla="*/ 0 60000 65536"/>
              <a:gd name="T14" fmla="*/ 0 60000 65536"/>
              <a:gd name="T15" fmla="*/ 0 w 3791"/>
              <a:gd name="T16" fmla="*/ 0 h 755"/>
              <a:gd name="T17" fmla="*/ 3791 w 3791"/>
              <a:gd name="T18" fmla="*/ 755 h 755"/>
            </a:gdLst>
            <a:ahLst/>
            <a:cxnLst>
              <a:cxn ang="T10">
                <a:pos x="T0" y="T1"/>
              </a:cxn>
              <a:cxn ang="T11">
                <a:pos x="T2" y="T3"/>
              </a:cxn>
              <a:cxn ang="T12">
                <a:pos x="T4" y="T5"/>
              </a:cxn>
              <a:cxn ang="T13">
                <a:pos x="T6" y="T7"/>
              </a:cxn>
              <a:cxn ang="T14">
                <a:pos x="T8" y="T9"/>
              </a:cxn>
            </a:cxnLst>
            <a:rect l="T15" t="T16" r="T17" b="T18"/>
            <a:pathLst>
              <a:path w="3791" h="755">
                <a:moveTo>
                  <a:pt x="636" y="0"/>
                </a:moveTo>
                <a:lnTo>
                  <a:pt x="3191" y="0"/>
                </a:lnTo>
                <a:lnTo>
                  <a:pt x="3791" y="755"/>
                </a:lnTo>
                <a:lnTo>
                  <a:pt x="0" y="755"/>
                </a:lnTo>
                <a:lnTo>
                  <a:pt x="636" y="0"/>
                </a:lnTo>
                <a:close/>
              </a:path>
            </a:pathLst>
          </a:custGeom>
          <a:solidFill>
            <a:srgbClr val="005182"/>
          </a:solidFill>
          <a:ln w="9525">
            <a:solidFill>
              <a:schemeClr val="tx1"/>
            </a:solidFill>
            <a:round/>
            <a:headEnd/>
            <a:tailEnd/>
          </a:ln>
        </p:spPr>
        <p:txBody>
          <a:bodyPr wrap="none" anchor="ctr"/>
          <a:lstStyle/>
          <a:p>
            <a:pPr fontAlgn="base">
              <a:spcBef>
                <a:spcPct val="0"/>
              </a:spcBef>
              <a:spcAft>
                <a:spcPct val="0"/>
              </a:spcAft>
            </a:pPr>
            <a:endParaRPr lang="en-US" sz="1600" b="1">
              <a:solidFill>
                <a:srgbClr val="000000"/>
              </a:solidFill>
            </a:endParaRPr>
          </a:p>
        </p:txBody>
      </p:sp>
      <p:sp>
        <p:nvSpPr>
          <p:cNvPr id="1436675" name="Freeform 4"/>
          <p:cNvSpPr>
            <a:spLocks/>
          </p:cNvSpPr>
          <p:nvPr/>
        </p:nvSpPr>
        <p:spPr bwMode="auto">
          <a:xfrm>
            <a:off x="3733801" y="3810000"/>
            <a:ext cx="3730625" cy="749300"/>
          </a:xfrm>
          <a:custGeom>
            <a:avLst/>
            <a:gdLst>
              <a:gd name="T0" fmla="*/ 0 w 2564"/>
              <a:gd name="T1" fmla="*/ 2147483647 h 437"/>
              <a:gd name="T2" fmla="*/ 2147483647 w 2564"/>
              <a:gd name="T3" fmla="*/ 2147483647 h 437"/>
              <a:gd name="T4" fmla="*/ 2147483647 w 2564"/>
              <a:gd name="T5" fmla="*/ 0 h 437"/>
              <a:gd name="T6" fmla="*/ 2147483647 w 2564"/>
              <a:gd name="T7" fmla="*/ 0 h 437"/>
              <a:gd name="T8" fmla="*/ 0 w 2564"/>
              <a:gd name="T9" fmla="*/ 2147483647 h 437"/>
              <a:gd name="T10" fmla="*/ 0 60000 65536"/>
              <a:gd name="T11" fmla="*/ 0 60000 65536"/>
              <a:gd name="T12" fmla="*/ 0 60000 65536"/>
              <a:gd name="T13" fmla="*/ 0 60000 65536"/>
              <a:gd name="T14" fmla="*/ 0 60000 65536"/>
              <a:gd name="T15" fmla="*/ 0 w 2564"/>
              <a:gd name="T16" fmla="*/ 0 h 437"/>
              <a:gd name="T17" fmla="*/ 2564 w 2564"/>
              <a:gd name="T18" fmla="*/ 437 h 437"/>
            </a:gdLst>
            <a:ahLst/>
            <a:cxnLst>
              <a:cxn ang="T10">
                <a:pos x="T0" y="T1"/>
              </a:cxn>
              <a:cxn ang="T11">
                <a:pos x="T2" y="T3"/>
              </a:cxn>
              <a:cxn ang="T12">
                <a:pos x="T4" y="T5"/>
              </a:cxn>
              <a:cxn ang="T13">
                <a:pos x="T6" y="T7"/>
              </a:cxn>
              <a:cxn ang="T14">
                <a:pos x="T8" y="T9"/>
              </a:cxn>
            </a:cxnLst>
            <a:rect l="T15" t="T16" r="T17" b="T18"/>
            <a:pathLst>
              <a:path w="2564" h="437">
                <a:moveTo>
                  <a:pt x="0" y="437"/>
                </a:moveTo>
                <a:lnTo>
                  <a:pt x="2564" y="437"/>
                </a:lnTo>
                <a:lnTo>
                  <a:pt x="2200" y="0"/>
                </a:lnTo>
                <a:lnTo>
                  <a:pt x="355" y="0"/>
                </a:lnTo>
                <a:lnTo>
                  <a:pt x="0" y="437"/>
                </a:lnTo>
                <a:close/>
              </a:path>
            </a:pathLst>
          </a:custGeom>
          <a:solidFill>
            <a:schemeClr val="hlink"/>
          </a:solidFill>
          <a:ln w="9525">
            <a:solidFill>
              <a:schemeClr val="tx1"/>
            </a:solidFill>
            <a:round/>
            <a:headEnd/>
            <a:tailEnd/>
          </a:ln>
        </p:spPr>
        <p:txBody>
          <a:bodyPr wrap="none" anchor="ctr"/>
          <a:lstStyle/>
          <a:p>
            <a:pPr fontAlgn="base">
              <a:spcBef>
                <a:spcPct val="0"/>
              </a:spcBef>
              <a:spcAft>
                <a:spcPct val="0"/>
              </a:spcAft>
            </a:pPr>
            <a:endParaRPr lang="en-US" sz="1600" b="1">
              <a:solidFill>
                <a:srgbClr val="000000"/>
              </a:solidFill>
            </a:endParaRPr>
          </a:p>
        </p:txBody>
      </p:sp>
      <p:sp>
        <p:nvSpPr>
          <p:cNvPr id="1436676" name="Freeform 5"/>
          <p:cNvSpPr>
            <a:spLocks/>
          </p:cNvSpPr>
          <p:nvPr/>
        </p:nvSpPr>
        <p:spPr bwMode="auto">
          <a:xfrm>
            <a:off x="4267201" y="3048000"/>
            <a:ext cx="2671763" cy="795338"/>
          </a:xfrm>
          <a:custGeom>
            <a:avLst/>
            <a:gdLst>
              <a:gd name="T0" fmla="*/ 0 w 1836"/>
              <a:gd name="T1" fmla="*/ 2147483647 h 463"/>
              <a:gd name="T2" fmla="*/ 2147483647 w 1836"/>
              <a:gd name="T3" fmla="*/ 2147483647 h 463"/>
              <a:gd name="T4" fmla="*/ 2147483647 w 1836"/>
              <a:gd name="T5" fmla="*/ 0 h 463"/>
              <a:gd name="T6" fmla="*/ 2147483647 w 1836"/>
              <a:gd name="T7" fmla="*/ 0 h 463"/>
              <a:gd name="T8" fmla="*/ 0 w 1836"/>
              <a:gd name="T9" fmla="*/ 2147483647 h 463"/>
              <a:gd name="T10" fmla="*/ 0 60000 65536"/>
              <a:gd name="T11" fmla="*/ 0 60000 65536"/>
              <a:gd name="T12" fmla="*/ 0 60000 65536"/>
              <a:gd name="T13" fmla="*/ 0 60000 65536"/>
              <a:gd name="T14" fmla="*/ 0 60000 65536"/>
              <a:gd name="T15" fmla="*/ 0 w 1836"/>
              <a:gd name="T16" fmla="*/ 0 h 463"/>
              <a:gd name="T17" fmla="*/ 1836 w 1836"/>
              <a:gd name="T18" fmla="*/ 463 h 463"/>
            </a:gdLst>
            <a:ahLst/>
            <a:cxnLst>
              <a:cxn ang="T10">
                <a:pos x="T0" y="T1"/>
              </a:cxn>
              <a:cxn ang="T11">
                <a:pos x="T2" y="T3"/>
              </a:cxn>
              <a:cxn ang="T12">
                <a:pos x="T4" y="T5"/>
              </a:cxn>
              <a:cxn ang="T13">
                <a:pos x="T6" y="T7"/>
              </a:cxn>
              <a:cxn ang="T14">
                <a:pos x="T8" y="T9"/>
              </a:cxn>
            </a:cxnLst>
            <a:rect l="T15" t="T16" r="T17" b="T18"/>
            <a:pathLst>
              <a:path w="1836" h="463">
                <a:moveTo>
                  <a:pt x="0" y="463"/>
                </a:moveTo>
                <a:lnTo>
                  <a:pt x="1836" y="463"/>
                </a:lnTo>
                <a:lnTo>
                  <a:pt x="1463" y="0"/>
                </a:lnTo>
                <a:lnTo>
                  <a:pt x="373" y="0"/>
                </a:lnTo>
                <a:lnTo>
                  <a:pt x="0" y="463"/>
                </a:lnTo>
                <a:close/>
              </a:path>
            </a:pathLst>
          </a:custGeom>
          <a:solidFill>
            <a:schemeClr val="accent1"/>
          </a:solidFill>
          <a:ln w="9525">
            <a:solidFill>
              <a:schemeClr val="tx1"/>
            </a:solidFill>
            <a:round/>
            <a:headEnd/>
            <a:tailEnd/>
          </a:ln>
        </p:spPr>
        <p:txBody>
          <a:bodyPr wrap="none" anchor="ctr"/>
          <a:lstStyle/>
          <a:p>
            <a:pPr fontAlgn="base">
              <a:spcBef>
                <a:spcPct val="0"/>
              </a:spcBef>
              <a:spcAft>
                <a:spcPct val="0"/>
              </a:spcAft>
            </a:pPr>
            <a:endParaRPr lang="en-US" sz="1600" b="1">
              <a:solidFill>
                <a:srgbClr val="000000"/>
              </a:solidFill>
            </a:endParaRPr>
          </a:p>
        </p:txBody>
      </p:sp>
      <p:sp>
        <p:nvSpPr>
          <p:cNvPr id="1436677" name="Freeform 6"/>
          <p:cNvSpPr>
            <a:spLocks/>
          </p:cNvSpPr>
          <p:nvPr/>
        </p:nvSpPr>
        <p:spPr bwMode="auto">
          <a:xfrm>
            <a:off x="4800600" y="1905001"/>
            <a:ext cx="1587500" cy="1171575"/>
          </a:xfrm>
          <a:custGeom>
            <a:avLst/>
            <a:gdLst>
              <a:gd name="T0" fmla="*/ 0 w 1100"/>
              <a:gd name="T1" fmla="*/ 2147483647 h 682"/>
              <a:gd name="T2" fmla="*/ 2147483647 w 1100"/>
              <a:gd name="T3" fmla="*/ 2147483647 h 682"/>
              <a:gd name="T4" fmla="*/ 2147483647 w 1100"/>
              <a:gd name="T5" fmla="*/ 0 h 682"/>
              <a:gd name="T6" fmla="*/ 0 w 1100"/>
              <a:gd name="T7" fmla="*/ 2147483647 h 682"/>
              <a:gd name="T8" fmla="*/ 0 60000 65536"/>
              <a:gd name="T9" fmla="*/ 0 60000 65536"/>
              <a:gd name="T10" fmla="*/ 0 60000 65536"/>
              <a:gd name="T11" fmla="*/ 0 60000 65536"/>
              <a:gd name="T12" fmla="*/ 0 w 1100"/>
              <a:gd name="T13" fmla="*/ 0 h 682"/>
              <a:gd name="T14" fmla="*/ 1100 w 1100"/>
              <a:gd name="T15" fmla="*/ 682 h 682"/>
            </a:gdLst>
            <a:ahLst/>
            <a:cxnLst>
              <a:cxn ang="T8">
                <a:pos x="T0" y="T1"/>
              </a:cxn>
              <a:cxn ang="T9">
                <a:pos x="T2" y="T3"/>
              </a:cxn>
              <a:cxn ang="T10">
                <a:pos x="T4" y="T5"/>
              </a:cxn>
              <a:cxn ang="T11">
                <a:pos x="T6" y="T7"/>
              </a:cxn>
            </a:cxnLst>
            <a:rect l="T12" t="T13" r="T14" b="T15"/>
            <a:pathLst>
              <a:path w="1100" h="682">
                <a:moveTo>
                  <a:pt x="0" y="682"/>
                </a:moveTo>
                <a:lnTo>
                  <a:pt x="1100" y="682"/>
                </a:lnTo>
                <a:lnTo>
                  <a:pt x="545" y="0"/>
                </a:lnTo>
                <a:lnTo>
                  <a:pt x="0" y="682"/>
                </a:lnTo>
                <a:close/>
              </a:path>
            </a:pathLst>
          </a:custGeom>
          <a:solidFill>
            <a:srgbClr val="DDDDDD"/>
          </a:solidFill>
          <a:ln w="9525">
            <a:solidFill>
              <a:schemeClr val="tx1"/>
            </a:solidFill>
            <a:round/>
            <a:headEnd/>
            <a:tailEnd/>
          </a:ln>
        </p:spPr>
        <p:txBody>
          <a:bodyPr wrap="none" anchor="ctr"/>
          <a:lstStyle/>
          <a:p>
            <a:pPr fontAlgn="base">
              <a:spcBef>
                <a:spcPct val="0"/>
              </a:spcBef>
              <a:spcAft>
                <a:spcPct val="0"/>
              </a:spcAft>
            </a:pPr>
            <a:endParaRPr lang="en-US" sz="1600" b="1">
              <a:solidFill>
                <a:srgbClr val="000000"/>
              </a:solidFill>
            </a:endParaRPr>
          </a:p>
        </p:txBody>
      </p:sp>
      <p:sp>
        <p:nvSpPr>
          <p:cNvPr id="1436678" name="Text Box 7"/>
          <p:cNvSpPr txBox="1">
            <a:spLocks noChangeArrowheads="1"/>
          </p:cNvSpPr>
          <p:nvPr/>
        </p:nvSpPr>
        <p:spPr bwMode="ltGray">
          <a:xfrm>
            <a:off x="2335214" y="5286376"/>
            <a:ext cx="4706937" cy="396875"/>
          </a:xfrm>
          <a:prstGeom prst="rect">
            <a:avLst/>
          </a:prstGeom>
          <a:noFill/>
          <a:ln w="9525">
            <a:noFill/>
            <a:miter lim="800000"/>
            <a:headEnd/>
            <a:tailEnd/>
          </a:ln>
        </p:spPr>
        <p:txBody>
          <a:bodyPr>
            <a:spAutoFit/>
          </a:bodyPr>
          <a:lstStyle/>
          <a:p>
            <a:pPr algn="ctr" eaLnBrk="0" fontAlgn="base" hangingPunct="0">
              <a:spcBef>
                <a:spcPct val="50000"/>
              </a:spcBef>
              <a:spcAft>
                <a:spcPct val="0"/>
              </a:spcAft>
            </a:pPr>
            <a:r>
              <a:rPr lang="en-US" sz="2000" b="1">
                <a:solidFill>
                  <a:srgbClr val="FFFFFF"/>
                </a:solidFill>
                <a:ea typeface="MS Pゴシック"/>
                <a:cs typeface="MS Pゴシック"/>
              </a:rPr>
              <a:t>Otite Moyenne Aiguë</a:t>
            </a:r>
            <a:endParaRPr lang="en-US" sz="3000" baseline="30000">
              <a:solidFill>
                <a:srgbClr val="FFFFFF"/>
              </a:solidFill>
              <a:ea typeface="MS Pゴシック"/>
              <a:cs typeface="MS Pゴシック"/>
            </a:endParaRPr>
          </a:p>
        </p:txBody>
      </p:sp>
      <p:sp>
        <p:nvSpPr>
          <p:cNvPr id="1436679" name="Text Box 8"/>
          <p:cNvSpPr txBox="1">
            <a:spLocks noChangeArrowheads="1"/>
          </p:cNvSpPr>
          <p:nvPr/>
        </p:nvSpPr>
        <p:spPr bwMode="ltGray">
          <a:xfrm>
            <a:off x="2749550" y="4083051"/>
            <a:ext cx="4706938" cy="396875"/>
          </a:xfrm>
          <a:prstGeom prst="rect">
            <a:avLst/>
          </a:prstGeom>
          <a:noFill/>
          <a:ln w="9525">
            <a:noFill/>
            <a:miter lim="800000"/>
            <a:headEnd/>
            <a:tailEnd/>
          </a:ln>
        </p:spPr>
        <p:txBody>
          <a:bodyPr>
            <a:spAutoFit/>
          </a:bodyPr>
          <a:lstStyle/>
          <a:p>
            <a:pPr algn="ctr" eaLnBrk="0" fontAlgn="base" hangingPunct="0">
              <a:spcBef>
                <a:spcPct val="50000"/>
              </a:spcBef>
              <a:spcAft>
                <a:spcPct val="0"/>
              </a:spcAft>
            </a:pPr>
            <a:r>
              <a:rPr lang="en-US" sz="2000" b="1">
                <a:solidFill>
                  <a:srgbClr val="FFFFFF"/>
                </a:solidFill>
                <a:ea typeface="MS Pゴシック"/>
                <a:cs typeface="MS Pゴシック"/>
              </a:rPr>
              <a:t>Pneumonie</a:t>
            </a:r>
            <a:endParaRPr lang="en-US" sz="3000" baseline="30000">
              <a:solidFill>
                <a:srgbClr val="FFFFFF"/>
              </a:solidFill>
              <a:ea typeface="MS Pゴシック"/>
              <a:cs typeface="MS Pゴシック"/>
            </a:endParaRPr>
          </a:p>
        </p:txBody>
      </p:sp>
      <p:sp>
        <p:nvSpPr>
          <p:cNvPr id="1436680" name="Text Box 9"/>
          <p:cNvSpPr txBox="1">
            <a:spLocks noChangeArrowheads="1"/>
          </p:cNvSpPr>
          <p:nvPr/>
        </p:nvSpPr>
        <p:spPr bwMode="ltGray">
          <a:xfrm>
            <a:off x="3276600" y="3414713"/>
            <a:ext cx="4706938" cy="336550"/>
          </a:xfrm>
          <a:prstGeom prst="rect">
            <a:avLst/>
          </a:prstGeom>
          <a:noFill/>
          <a:ln w="9525">
            <a:noFill/>
            <a:miter lim="800000"/>
            <a:headEnd/>
            <a:tailEnd/>
          </a:ln>
        </p:spPr>
        <p:txBody>
          <a:bodyPr>
            <a:spAutoFit/>
          </a:bodyPr>
          <a:lstStyle/>
          <a:p>
            <a:pPr algn="ctr" eaLnBrk="0" fontAlgn="base" hangingPunct="0">
              <a:spcBef>
                <a:spcPct val="50000"/>
              </a:spcBef>
              <a:spcAft>
                <a:spcPct val="0"/>
              </a:spcAft>
            </a:pPr>
            <a:r>
              <a:rPr lang="en-US" sz="1600" b="1">
                <a:solidFill>
                  <a:srgbClr val="FFFFD9"/>
                </a:solidFill>
                <a:ea typeface="MS Pゴシック"/>
                <a:cs typeface="MS Pゴシック"/>
              </a:rPr>
              <a:t>Bactériémie/Septicémie</a:t>
            </a:r>
            <a:endParaRPr lang="en-US" sz="2200" baseline="30000">
              <a:solidFill>
                <a:srgbClr val="FFFFD9"/>
              </a:solidFill>
              <a:ea typeface="MS Pゴシック"/>
              <a:cs typeface="MS Pゴシック"/>
            </a:endParaRPr>
          </a:p>
        </p:txBody>
      </p:sp>
      <p:sp>
        <p:nvSpPr>
          <p:cNvPr id="1436681" name="Text Box 10"/>
          <p:cNvSpPr txBox="1">
            <a:spLocks noChangeArrowheads="1"/>
          </p:cNvSpPr>
          <p:nvPr/>
        </p:nvSpPr>
        <p:spPr bwMode="ltGray">
          <a:xfrm>
            <a:off x="3276600" y="2667001"/>
            <a:ext cx="4706938" cy="396875"/>
          </a:xfrm>
          <a:prstGeom prst="rect">
            <a:avLst/>
          </a:prstGeom>
          <a:noFill/>
          <a:ln w="9525">
            <a:noFill/>
            <a:miter lim="800000"/>
            <a:headEnd/>
            <a:tailEnd/>
          </a:ln>
        </p:spPr>
        <p:txBody>
          <a:bodyPr>
            <a:spAutoFit/>
          </a:bodyPr>
          <a:lstStyle/>
          <a:p>
            <a:pPr algn="ctr" eaLnBrk="0" fontAlgn="base" hangingPunct="0">
              <a:spcBef>
                <a:spcPct val="50000"/>
              </a:spcBef>
              <a:spcAft>
                <a:spcPct val="0"/>
              </a:spcAft>
            </a:pPr>
            <a:r>
              <a:rPr lang="en-US" sz="2000" b="1">
                <a:solidFill>
                  <a:srgbClr val="000000"/>
                </a:solidFill>
                <a:ea typeface="MS Pゴシック"/>
                <a:cs typeface="MS Pゴシック"/>
              </a:rPr>
              <a:t>Méningite</a:t>
            </a:r>
            <a:endParaRPr lang="en-US" sz="3000" baseline="30000">
              <a:solidFill>
                <a:srgbClr val="000000"/>
              </a:solidFill>
              <a:ea typeface="MS Pゴシック"/>
              <a:cs typeface="MS Pゴシック"/>
            </a:endParaRPr>
          </a:p>
        </p:txBody>
      </p:sp>
      <p:sp>
        <p:nvSpPr>
          <p:cNvPr id="1436682" name="AutoShape 11"/>
          <p:cNvSpPr>
            <a:spLocks noChangeArrowheads="1"/>
          </p:cNvSpPr>
          <p:nvPr/>
        </p:nvSpPr>
        <p:spPr bwMode="auto">
          <a:xfrm rot="10800000">
            <a:off x="2384426" y="2114550"/>
            <a:ext cx="449263" cy="3798888"/>
          </a:xfrm>
          <a:prstGeom prst="downArrow">
            <a:avLst>
              <a:gd name="adj1" fmla="val 50000"/>
              <a:gd name="adj2" fmla="val 211396"/>
            </a:avLst>
          </a:prstGeom>
          <a:gradFill rotWithShape="0">
            <a:gsLst>
              <a:gs pos="0">
                <a:srgbClr val="FF3399"/>
              </a:gs>
              <a:gs pos="100000">
                <a:schemeClr val="bg1"/>
              </a:gs>
            </a:gsLst>
            <a:lin ang="5400000" scaled="1"/>
          </a:gradFill>
          <a:ln w="9525">
            <a:solidFill>
              <a:schemeClr val="tx1"/>
            </a:solidFill>
            <a:miter lim="800000"/>
            <a:headEnd/>
            <a:tailEnd/>
          </a:ln>
        </p:spPr>
        <p:txBody>
          <a:bodyPr wrap="none" anchor="ctr"/>
          <a:lstStyle/>
          <a:p>
            <a:pPr fontAlgn="base">
              <a:spcBef>
                <a:spcPct val="0"/>
              </a:spcBef>
              <a:spcAft>
                <a:spcPct val="0"/>
              </a:spcAft>
            </a:pPr>
            <a:endParaRPr lang="en-US" sz="1600" b="1">
              <a:solidFill>
                <a:srgbClr val="000000"/>
              </a:solidFill>
            </a:endParaRPr>
          </a:p>
        </p:txBody>
      </p:sp>
      <p:sp>
        <p:nvSpPr>
          <p:cNvPr id="1436683" name="Text Box 12"/>
          <p:cNvSpPr txBox="1">
            <a:spLocks noChangeArrowheads="1"/>
          </p:cNvSpPr>
          <p:nvPr/>
        </p:nvSpPr>
        <p:spPr bwMode="auto">
          <a:xfrm>
            <a:off x="1524000" y="1447801"/>
            <a:ext cx="2700338" cy="366713"/>
          </a:xfrm>
          <a:prstGeom prst="rect">
            <a:avLst/>
          </a:prstGeom>
          <a:noFill/>
          <a:ln w="9525">
            <a:noFill/>
            <a:miter lim="800000"/>
            <a:headEnd/>
            <a:tailEnd/>
          </a:ln>
        </p:spPr>
        <p:txBody>
          <a:bodyPr>
            <a:spAutoFit/>
          </a:bodyPr>
          <a:lstStyle/>
          <a:p>
            <a:pPr algn="ctr" eaLnBrk="0" fontAlgn="base" hangingPunct="0">
              <a:spcBef>
                <a:spcPct val="50000"/>
              </a:spcBef>
              <a:spcAft>
                <a:spcPct val="0"/>
              </a:spcAft>
            </a:pPr>
            <a:r>
              <a:rPr lang="en-US" b="1">
                <a:solidFill>
                  <a:srgbClr val="B374BA"/>
                </a:solidFill>
                <a:ea typeface="MS Pゴシック"/>
                <a:cs typeface="MS Pゴシック"/>
              </a:rPr>
              <a:t>Sévérité</a:t>
            </a:r>
            <a:endParaRPr lang="en-US" baseline="30000">
              <a:solidFill>
                <a:srgbClr val="B374BA"/>
              </a:solidFill>
              <a:ea typeface="MS Pゴシック"/>
              <a:cs typeface="MS Pゴシック"/>
            </a:endParaRPr>
          </a:p>
        </p:txBody>
      </p:sp>
      <p:sp>
        <p:nvSpPr>
          <p:cNvPr id="1436684" name="Text Box 13"/>
          <p:cNvSpPr txBox="1">
            <a:spLocks noChangeArrowheads="1"/>
          </p:cNvSpPr>
          <p:nvPr/>
        </p:nvSpPr>
        <p:spPr bwMode="auto">
          <a:xfrm rot="-5400000">
            <a:off x="1173957" y="4591845"/>
            <a:ext cx="2371725" cy="366712"/>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b="1">
                <a:solidFill>
                  <a:srgbClr val="B374BA"/>
                </a:solidFill>
                <a:ea typeface="MS Pゴシック"/>
                <a:cs typeface="MS Pゴシック"/>
              </a:rPr>
              <a:t>Non Invasive</a:t>
            </a:r>
            <a:endParaRPr lang="en-US" sz="2400" baseline="30000">
              <a:solidFill>
                <a:srgbClr val="B374BA"/>
              </a:solidFill>
              <a:ea typeface="MS Pゴシック"/>
              <a:cs typeface="MS Pゴシック"/>
            </a:endParaRPr>
          </a:p>
        </p:txBody>
      </p:sp>
      <p:sp>
        <p:nvSpPr>
          <p:cNvPr id="1436685" name="Text Box 14"/>
          <p:cNvSpPr txBox="1">
            <a:spLocks noChangeArrowheads="1"/>
          </p:cNvSpPr>
          <p:nvPr/>
        </p:nvSpPr>
        <p:spPr bwMode="auto">
          <a:xfrm rot="-5400000">
            <a:off x="1658145" y="2913857"/>
            <a:ext cx="1317625" cy="366713"/>
          </a:xfrm>
          <a:prstGeom prst="rect">
            <a:avLst/>
          </a:prstGeom>
          <a:noFill/>
          <a:ln w="9525">
            <a:noFill/>
            <a:miter lim="800000"/>
            <a:headEnd/>
            <a:tailEnd/>
          </a:ln>
        </p:spPr>
        <p:txBody>
          <a:bodyPr>
            <a:spAutoFit/>
          </a:bodyPr>
          <a:lstStyle/>
          <a:p>
            <a:pPr algn="r" eaLnBrk="0" fontAlgn="base" hangingPunct="0">
              <a:spcBef>
                <a:spcPct val="50000"/>
              </a:spcBef>
              <a:spcAft>
                <a:spcPct val="0"/>
              </a:spcAft>
            </a:pPr>
            <a:r>
              <a:rPr lang="en-US" b="1">
                <a:solidFill>
                  <a:srgbClr val="B374BA"/>
                </a:solidFill>
                <a:ea typeface="MS Pゴシック"/>
                <a:cs typeface="MS Pゴシック"/>
              </a:rPr>
              <a:t>Invasive</a:t>
            </a:r>
            <a:endParaRPr lang="en-US" sz="2400" baseline="30000">
              <a:solidFill>
                <a:srgbClr val="B374BA"/>
              </a:solidFill>
              <a:ea typeface="MS Pゴシック"/>
              <a:cs typeface="MS Pゴシック"/>
            </a:endParaRPr>
          </a:p>
        </p:txBody>
      </p:sp>
      <p:sp>
        <p:nvSpPr>
          <p:cNvPr id="1436686" name="AutoShape 15"/>
          <p:cNvSpPr>
            <a:spLocks noChangeArrowheads="1"/>
          </p:cNvSpPr>
          <p:nvPr/>
        </p:nvSpPr>
        <p:spPr bwMode="auto">
          <a:xfrm>
            <a:off x="9407526" y="1936750"/>
            <a:ext cx="449263" cy="3722688"/>
          </a:xfrm>
          <a:prstGeom prst="downArrow">
            <a:avLst>
              <a:gd name="adj1" fmla="val 50000"/>
              <a:gd name="adj2" fmla="val 207155"/>
            </a:avLst>
          </a:prstGeom>
          <a:gradFill rotWithShape="0">
            <a:gsLst>
              <a:gs pos="0">
                <a:srgbClr val="FF3399"/>
              </a:gs>
              <a:gs pos="100000">
                <a:schemeClr val="bg1"/>
              </a:gs>
            </a:gsLst>
            <a:lin ang="5400000" scaled="1"/>
          </a:gradFill>
          <a:ln w="9525">
            <a:solidFill>
              <a:schemeClr val="tx1"/>
            </a:solidFill>
            <a:miter lim="800000"/>
            <a:headEnd/>
            <a:tailEnd/>
          </a:ln>
        </p:spPr>
        <p:txBody>
          <a:bodyPr wrap="none" anchor="ctr"/>
          <a:lstStyle/>
          <a:p>
            <a:pPr fontAlgn="base">
              <a:spcBef>
                <a:spcPct val="0"/>
              </a:spcBef>
              <a:spcAft>
                <a:spcPct val="0"/>
              </a:spcAft>
            </a:pPr>
            <a:endParaRPr lang="en-US" sz="1600" b="1">
              <a:solidFill>
                <a:srgbClr val="000000"/>
              </a:solidFill>
            </a:endParaRPr>
          </a:p>
        </p:txBody>
      </p:sp>
      <p:sp>
        <p:nvSpPr>
          <p:cNvPr id="1436687" name="Text Box 16"/>
          <p:cNvSpPr txBox="1">
            <a:spLocks noChangeArrowheads="1"/>
          </p:cNvSpPr>
          <p:nvPr/>
        </p:nvSpPr>
        <p:spPr bwMode="auto">
          <a:xfrm>
            <a:off x="8807450" y="5784851"/>
            <a:ext cx="1620838" cy="396875"/>
          </a:xfrm>
          <a:prstGeom prst="rect">
            <a:avLst/>
          </a:prstGeom>
          <a:noFill/>
          <a:ln w="9525">
            <a:noFill/>
            <a:miter lim="800000"/>
            <a:headEnd/>
            <a:tailEnd/>
          </a:ln>
        </p:spPr>
        <p:txBody>
          <a:bodyPr>
            <a:spAutoFit/>
          </a:bodyPr>
          <a:lstStyle/>
          <a:p>
            <a:pPr algn="ctr" eaLnBrk="0" fontAlgn="base" hangingPunct="0">
              <a:spcBef>
                <a:spcPct val="50000"/>
              </a:spcBef>
              <a:spcAft>
                <a:spcPct val="0"/>
              </a:spcAft>
            </a:pPr>
            <a:r>
              <a:rPr lang="en-US" sz="2000" b="1">
                <a:solidFill>
                  <a:srgbClr val="B374BA"/>
                </a:solidFill>
                <a:ea typeface="MS Pゴシック"/>
                <a:cs typeface="MS Pゴシック"/>
              </a:rPr>
              <a:t>Incidence</a:t>
            </a:r>
            <a:endParaRPr lang="en-US" sz="2800" baseline="30000">
              <a:solidFill>
                <a:srgbClr val="B374BA"/>
              </a:solidFill>
              <a:ea typeface="MS Pゴシック"/>
              <a:cs typeface="MS Pゴシック"/>
            </a:endParaRPr>
          </a:p>
        </p:txBody>
      </p:sp>
      <p:sp>
        <p:nvSpPr>
          <p:cNvPr id="1436688" name="Text Box 17"/>
          <p:cNvSpPr txBox="1">
            <a:spLocks noChangeArrowheads="1"/>
          </p:cNvSpPr>
          <p:nvPr/>
        </p:nvSpPr>
        <p:spPr bwMode="auto">
          <a:xfrm rot="5400000">
            <a:off x="8850314" y="3552826"/>
            <a:ext cx="2135187" cy="366713"/>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b="1">
                <a:solidFill>
                  <a:srgbClr val="B374BA"/>
                </a:solidFill>
                <a:ea typeface="MS Pゴシック"/>
                <a:cs typeface="MS Pゴシック"/>
              </a:rPr>
              <a:t>Augmentation</a:t>
            </a:r>
          </a:p>
        </p:txBody>
      </p:sp>
      <p:sp>
        <p:nvSpPr>
          <p:cNvPr id="1011730" name="Text Box 18"/>
          <p:cNvSpPr txBox="1">
            <a:spLocks noChangeArrowheads="1"/>
          </p:cNvSpPr>
          <p:nvPr/>
        </p:nvSpPr>
        <p:spPr bwMode="auto">
          <a:xfrm>
            <a:off x="5480050" y="1814514"/>
            <a:ext cx="3124200" cy="646331"/>
          </a:xfrm>
          <a:prstGeom prst="rect">
            <a:avLst/>
          </a:prstGeom>
          <a:solidFill>
            <a:schemeClr val="folHlink"/>
          </a:solidFill>
          <a:ln w="38100">
            <a:solidFill>
              <a:schemeClr val="tx2"/>
            </a:solidFill>
            <a:miter lim="800000"/>
            <a:headEnd/>
            <a:tailEnd/>
          </a:ln>
        </p:spPr>
        <p:txBody>
          <a:bodyPr>
            <a:spAutoFit/>
          </a:bodyPr>
          <a:lstStyle/>
          <a:p>
            <a:pPr algn="ctr" eaLnBrk="0" fontAlgn="base" hangingPunct="0">
              <a:spcBef>
                <a:spcPct val="50000"/>
              </a:spcBef>
              <a:spcAft>
                <a:spcPct val="0"/>
              </a:spcAft>
            </a:pPr>
            <a:r>
              <a:rPr lang="en-US" b="1">
                <a:solidFill>
                  <a:srgbClr val="FFFFD9"/>
                </a:solidFill>
              </a:rPr>
              <a:t>Taux de mortalité et de séquelles élevé</a:t>
            </a:r>
          </a:p>
        </p:txBody>
      </p:sp>
      <p:sp>
        <p:nvSpPr>
          <p:cNvPr id="1011731" name="Text Box 19"/>
          <p:cNvSpPr txBox="1">
            <a:spLocks noChangeArrowheads="1"/>
          </p:cNvSpPr>
          <p:nvPr/>
        </p:nvSpPr>
        <p:spPr bwMode="auto">
          <a:xfrm>
            <a:off x="6323013" y="3825876"/>
            <a:ext cx="3124200" cy="646331"/>
          </a:xfrm>
          <a:prstGeom prst="rect">
            <a:avLst/>
          </a:prstGeom>
          <a:solidFill>
            <a:schemeClr val="folHlink"/>
          </a:solidFill>
          <a:ln w="38100">
            <a:solidFill>
              <a:schemeClr val="tx2"/>
            </a:solidFill>
            <a:miter lim="800000"/>
            <a:headEnd/>
            <a:tailEnd/>
          </a:ln>
        </p:spPr>
        <p:txBody>
          <a:bodyPr>
            <a:spAutoFit/>
          </a:bodyPr>
          <a:lstStyle/>
          <a:p>
            <a:pPr algn="ctr" eaLnBrk="0" fontAlgn="base" hangingPunct="0">
              <a:spcBef>
                <a:spcPct val="50000"/>
              </a:spcBef>
              <a:spcAft>
                <a:spcPct val="0"/>
              </a:spcAft>
            </a:pPr>
            <a:r>
              <a:rPr lang="en-US" b="1">
                <a:solidFill>
                  <a:srgbClr val="FFFFD9"/>
                </a:solidFill>
              </a:rPr>
              <a:t>Causes les plus communes de mortalité</a:t>
            </a:r>
            <a:endParaRPr lang="en-US" b="1">
              <a:solidFill>
                <a:srgbClr val="000000"/>
              </a:solidFill>
            </a:endParaRPr>
          </a:p>
        </p:txBody>
      </p:sp>
      <p:sp>
        <p:nvSpPr>
          <p:cNvPr id="1011732" name="Oval 20"/>
          <p:cNvSpPr>
            <a:spLocks noChangeArrowheads="1"/>
          </p:cNvSpPr>
          <p:nvPr/>
        </p:nvSpPr>
        <p:spPr bwMode="auto">
          <a:xfrm>
            <a:off x="4800600" y="2571751"/>
            <a:ext cx="1587500" cy="638175"/>
          </a:xfrm>
          <a:prstGeom prst="ellipse">
            <a:avLst/>
          </a:prstGeom>
          <a:noFill/>
          <a:ln w="38100">
            <a:solidFill>
              <a:srgbClr val="FFCCFF"/>
            </a:solidFill>
            <a:round/>
            <a:headEnd/>
            <a:tailEnd/>
          </a:ln>
        </p:spPr>
        <p:txBody>
          <a:bodyPr wrap="none" anchor="ctr"/>
          <a:lstStyle/>
          <a:p>
            <a:pPr fontAlgn="base">
              <a:spcBef>
                <a:spcPct val="0"/>
              </a:spcBef>
              <a:spcAft>
                <a:spcPct val="0"/>
              </a:spcAft>
            </a:pPr>
            <a:endParaRPr lang="en-US" sz="1600" b="1">
              <a:solidFill>
                <a:srgbClr val="000000"/>
              </a:solidFill>
            </a:endParaRPr>
          </a:p>
        </p:txBody>
      </p:sp>
      <p:sp>
        <p:nvSpPr>
          <p:cNvPr id="1011733" name="Oval 21"/>
          <p:cNvSpPr>
            <a:spLocks noChangeArrowheads="1"/>
          </p:cNvSpPr>
          <p:nvPr/>
        </p:nvSpPr>
        <p:spPr bwMode="auto">
          <a:xfrm>
            <a:off x="4027489" y="3992564"/>
            <a:ext cx="2162175" cy="638175"/>
          </a:xfrm>
          <a:prstGeom prst="ellipse">
            <a:avLst/>
          </a:prstGeom>
          <a:noFill/>
          <a:ln w="38100">
            <a:solidFill>
              <a:srgbClr val="FFCCFF"/>
            </a:solidFill>
            <a:round/>
            <a:headEnd/>
            <a:tailEnd/>
          </a:ln>
        </p:spPr>
        <p:txBody>
          <a:bodyPr wrap="none" anchor="ctr"/>
          <a:lstStyle/>
          <a:p>
            <a:pPr fontAlgn="base">
              <a:spcBef>
                <a:spcPct val="0"/>
              </a:spcBef>
              <a:spcAft>
                <a:spcPct val="0"/>
              </a:spcAft>
            </a:pPr>
            <a:endParaRPr lang="en-US" sz="1600" b="1">
              <a:solidFill>
                <a:srgbClr val="000000"/>
              </a:solidFill>
            </a:endParaRPr>
          </a:p>
        </p:txBody>
      </p:sp>
      <p:sp>
        <p:nvSpPr>
          <p:cNvPr id="1436693" name="Text Box 22"/>
          <p:cNvSpPr txBox="1">
            <a:spLocks noChangeArrowheads="1"/>
          </p:cNvSpPr>
          <p:nvPr/>
        </p:nvSpPr>
        <p:spPr bwMode="auto">
          <a:xfrm>
            <a:off x="2057400" y="6359525"/>
            <a:ext cx="8223250" cy="457200"/>
          </a:xfrm>
          <a:prstGeom prst="rect">
            <a:avLst/>
          </a:prstGeom>
          <a:noFill/>
          <a:ln w="9525">
            <a:noFill/>
            <a:miter lim="800000"/>
            <a:headEnd/>
            <a:tailEnd/>
          </a:ln>
        </p:spPr>
        <p:txBody>
          <a:bodyPr lIns="91430" tIns="45716" rIns="91430" bIns="45716">
            <a:spAutoFit/>
          </a:bodyPr>
          <a:lstStyle/>
          <a:p>
            <a:pPr algn="r" defTabSz="912813" eaLnBrk="0" fontAlgn="base" hangingPunct="0">
              <a:spcBef>
                <a:spcPct val="50000"/>
              </a:spcBef>
              <a:spcAft>
                <a:spcPct val="0"/>
              </a:spcAft>
            </a:pPr>
            <a:r>
              <a:rPr lang="en-US" sz="1200" i="1">
                <a:solidFill>
                  <a:srgbClr val="000000"/>
                </a:solidFill>
                <a:latin typeface="Times New Roman" pitchFamily="18" charset="0"/>
                <a:ea typeface="MS Pゴシック"/>
                <a:cs typeface="MS Pゴシック"/>
                <a:hlinkClick r:id="rId3"/>
              </a:rPr>
              <a:t>http://www.cdc.gov/nip/publications/pink/pneumo2.pdf</a:t>
            </a:r>
            <a:r>
              <a:rPr lang="en-US" sz="1200" i="1">
                <a:solidFill>
                  <a:srgbClr val="000000"/>
                </a:solidFill>
                <a:latin typeface="Times New Roman" pitchFamily="18" charset="0"/>
                <a:ea typeface="MS Pゴシック"/>
                <a:cs typeface="MS Pゴシック"/>
              </a:rPr>
              <a:t>. </a:t>
            </a:r>
            <a:br>
              <a:rPr lang="en-US" sz="1200" i="1">
                <a:solidFill>
                  <a:srgbClr val="000000"/>
                </a:solidFill>
                <a:latin typeface="Times New Roman" pitchFamily="18" charset="0"/>
                <a:ea typeface="MS Pゴシック"/>
                <a:cs typeface="MS Pゴシック"/>
              </a:rPr>
            </a:br>
            <a:r>
              <a:rPr lang="en-US" sz="1200" i="1">
                <a:solidFill>
                  <a:srgbClr val="000000"/>
                </a:solidFill>
                <a:latin typeface="Times New Roman" pitchFamily="18" charset="0"/>
                <a:ea typeface="MS Pゴシック"/>
                <a:cs typeface="MS Pゴシック"/>
              </a:rPr>
              <a:t>MMWR. 1997;46:1-24</a:t>
            </a:r>
          </a:p>
        </p:txBody>
      </p:sp>
      <p:sp>
        <p:nvSpPr>
          <p:cNvPr id="2" name="Rectangle 1"/>
          <p:cNvSpPr/>
          <p:nvPr/>
        </p:nvSpPr>
        <p:spPr>
          <a:xfrm>
            <a:off x="2057401" y="3798094"/>
            <a:ext cx="8370888" cy="2383631"/>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fr-FR" sz="1600" b="1">
              <a:solidFill>
                <a:srgbClr val="FFFFD9"/>
              </a:solidFill>
            </a:endParaRPr>
          </a:p>
        </p:txBody>
      </p:sp>
    </p:spTree>
    <p:extLst>
      <p:ext uri="{BB962C8B-B14F-4D97-AF65-F5344CB8AC3E}">
        <p14:creationId xmlns:p14="http://schemas.microsoft.com/office/powerpoint/2010/main" val="27945821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11730"/>
                                        </p:tgtEl>
                                        <p:attrNameLst>
                                          <p:attrName>style.visibility</p:attrName>
                                        </p:attrNameLst>
                                      </p:cBhvr>
                                      <p:to>
                                        <p:strVal val="visible"/>
                                      </p:to>
                                    </p:set>
                                    <p:animEffect transition="in" filter="blinds(horizontal)">
                                      <p:cBhvr>
                                        <p:cTn id="7" dur="500"/>
                                        <p:tgtEl>
                                          <p:spTgt spid="101173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11732"/>
                                        </p:tgtEl>
                                        <p:attrNameLst>
                                          <p:attrName>style.visibility</p:attrName>
                                        </p:attrNameLst>
                                      </p:cBhvr>
                                      <p:to>
                                        <p:strVal val="visible"/>
                                      </p:to>
                                    </p:set>
                                    <p:animEffect transition="in" filter="blinds(horizontal)">
                                      <p:cBhvr>
                                        <p:cTn id="10" dur="500"/>
                                        <p:tgtEl>
                                          <p:spTgt spid="101173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11733"/>
                                        </p:tgtEl>
                                        <p:attrNameLst>
                                          <p:attrName>style.visibility</p:attrName>
                                        </p:attrNameLst>
                                      </p:cBhvr>
                                      <p:to>
                                        <p:strVal val="visible"/>
                                      </p:to>
                                    </p:set>
                                    <p:animEffect transition="in" filter="blinds(horizontal)">
                                      <p:cBhvr>
                                        <p:cTn id="15" dur="500"/>
                                        <p:tgtEl>
                                          <p:spTgt spid="1011733"/>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011731"/>
                                        </p:tgtEl>
                                        <p:attrNameLst>
                                          <p:attrName>style.visibility</p:attrName>
                                        </p:attrNameLst>
                                      </p:cBhvr>
                                      <p:to>
                                        <p:strVal val="visible"/>
                                      </p:to>
                                    </p:set>
                                    <p:animEffect transition="in" filter="blinds(horizontal)">
                                      <p:cBhvr>
                                        <p:cTn id="18" dur="500"/>
                                        <p:tgtEl>
                                          <p:spTgt spid="10117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1730" grpId="0" animBg="1"/>
      <p:bldP spid="1011731" grpId="0" animBg="1"/>
      <p:bldP spid="1011732" grpId="0" animBg="1"/>
      <p:bldP spid="1011733"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Grp="1"/>
          </p:cNvSpPr>
          <p:nvPr>
            <p:ph type="title"/>
          </p:nvPr>
        </p:nvSpPr>
        <p:spPr>
          <a:xfrm>
            <a:off x="1524000" y="1"/>
            <a:ext cx="9144000" cy="555170"/>
          </a:xfrm>
        </p:spPr>
        <p:style>
          <a:lnRef idx="1">
            <a:schemeClr val="accent1"/>
          </a:lnRef>
          <a:fillRef idx="2">
            <a:schemeClr val="accent1"/>
          </a:fillRef>
          <a:effectRef idx="1">
            <a:schemeClr val="accent1"/>
          </a:effectRef>
          <a:fontRef idx="minor">
            <a:schemeClr val="dk1"/>
          </a:fontRef>
        </p:style>
        <p:txBody>
          <a:bodyPr>
            <a:noAutofit/>
          </a:bodyPr>
          <a:lstStyle/>
          <a:p>
            <a:pPr eaLnBrk="1" hangingPunct="1"/>
            <a:r>
              <a:rPr lang="fr-FR" sz="3200" dirty="0">
                <a:ea typeface="MS PGothic"/>
              </a:rPr>
              <a:t>Une incidence variable en fonction des </a:t>
            </a:r>
            <a:r>
              <a:rPr lang="fr-FR" sz="3200" dirty="0" err="1">
                <a:ea typeface="MS PGothic"/>
              </a:rPr>
              <a:t>co</a:t>
            </a:r>
            <a:r>
              <a:rPr lang="fr-FR" sz="3200" dirty="0">
                <a:ea typeface="MS PGothic"/>
              </a:rPr>
              <a:t>-morbidités</a:t>
            </a:r>
          </a:p>
        </p:txBody>
      </p:sp>
      <p:graphicFrame>
        <p:nvGraphicFramePr>
          <p:cNvPr id="2050" name="Object 2"/>
          <p:cNvGraphicFramePr>
            <a:graphicFrameLocks noGrp="1" noChangeAspect="1"/>
          </p:cNvGraphicFramePr>
          <p:nvPr>
            <p:ph idx="1"/>
          </p:nvPr>
        </p:nvGraphicFramePr>
        <p:xfrm>
          <a:off x="1981200" y="1549400"/>
          <a:ext cx="8432800" cy="4457700"/>
        </p:xfrm>
        <a:graphic>
          <a:graphicData uri="http://schemas.openxmlformats.org/presentationml/2006/ole">
            <mc:AlternateContent xmlns:mc="http://schemas.openxmlformats.org/markup-compatibility/2006">
              <mc:Choice xmlns:v="urn:schemas-microsoft-com:vml" Requires="v">
                <p:oleObj spid="_x0000_s2050" r:id="rId4" imgW="8431499" imgH="4456562" progId="Excel.Sheet.8">
                  <p:embed/>
                </p:oleObj>
              </mc:Choice>
              <mc:Fallback>
                <p:oleObj r:id="rId4" imgW="8431499" imgH="4456562" progId="Excel.Sheet.8">
                  <p:embed/>
                  <p:pic>
                    <p:nvPicPr>
                      <p:cNvPr id="2050" name="Object 2"/>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1549400"/>
                        <a:ext cx="8432800" cy="445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2" name="Text Box 4"/>
          <p:cNvSpPr txBox="1">
            <a:spLocks noChangeArrowheads="1"/>
          </p:cNvSpPr>
          <p:nvPr/>
        </p:nvSpPr>
        <p:spPr bwMode="auto">
          <a:xfrm>
            <a:off x="2927351" y="5946776"/>
            <a:ext cx="689612" cy="338554"/>
          </a:xfrm>
          <a:prstGeom prst="rect">
            <a:avLst/>
          </a:prstGeom>
          <a:noFill/>
          <a:ln w="9525">
            <a:noFill/>
            <a:miter lim="800000"/>
            <a:headEnd/>
            <a:tailEnd/>
          </a:ln>
        </p:spPr>
        <p:txBody>
          <a:bodyPr wrap="none">
            <a:spAutoFit/>
          </a:bodyPr>
          <a:lstStyle/>
          <a:p>
            <a:r>
              <a:rPr lang="fr-FR" sz="1600">
                <a:latin typeface="Trebuchet MS" pitchFamily="34" charset="0"/>
              </a:rPr>
              <a:t>18-34</a:t>
            </a:r>
          </a:p>
        </p:txBody>
      </p:sp>
      <p:sp>
        <p:nvSpPr>
          <p:cNvPr id="2053" name="Text Box 5"/>
          <p:cNvSpPr txBox="1">
            <a:spLocks noChangeArrowheads="1"/>
          </p:cNvSpPr>
          <p:nvPr/>
        </p:nvSpPr>
        <p:spPr bwMode="auto">
          <a:xfrm>
            <a:off x="4146551" y="5938839"/>
            <a:ext cx="689612" cy="338554"/>
          </a:xfrm>
          <a:prstGeom prst="rect">
            <a:avLst/>
          </a:prstGeom>
          <a:noFill/>
          <a:ln w="9525">
            <a:noFill/>
            <a:miter lim="800000"/>
            <a:headEnd/>
            <a:tailEnd/>
          </a:ln>
        </p:spPr>
        <p:txBody>
          <a:bodyPr wrap="none">
            <a:spAutoFit/>
          </a:bodyPr>
          <a:lstStyle/>
          <a:p>
            <a:r>
              <a:rPr lang="fr-FR" sz="1600">
                <a:latin typeface="Trebuchet MS" pitchFamily="34" charset="0"/>
              </a:rPr>
              <a:t>35-49</a:t>
            </a:r>
          </a:p>
        </p:txBody>
      </p:sp>
      <p:sp>
        <p:nvSpPr>
          <p:cNvPr id="2054" name="Text Box 6"/>
          <p:cNvSpPr txBox="1">
            <a:spLocks noChangeArrowheads="1"/>
          </p:cNvSpPr>
          <p:nvPr/>
        </p:nvSpPr>
        <p:spPr bwMode="auto">
          <a:xfrm>
            <a:off x="5353051" y="5938839"/>
            <a:ext cx="689612" cy="338554"/>
          </a:xfrm>
          <a:prstGeom prst="rect">
            <a:avLst/>
          </a:prstGeom>
          <a:noFill/>
          <a:ln w="9525">
            <a:noFill/>
            <a:miter lim="800000"/>
            <a:headEnd/>
            <a:tailEnd/>
          </a:ln>
        </p:spPr>
        <p:txBody>
          <a:bodyPr wrap="none">
            <a:spAutoFit/>
          </a:bodyPr>
          <a:lstStyle/>
          <a:p>
            <a:r>
              <a:rPr lang="fr-FR" sz="1600">
                <a:latin typeface="Trebuchet MS" pitchFamily="34" charset="0"/>
              </a:rPr>
              <a:t>50-64</a:t>
            </a:r>
          </a:p>
        </p:txBody>
      </p:sp>
      <p:sp>
        <p:nvSpPr>
          <p:cNvPr id="2055" name="Text Box 7"/>
          <p:cNvSpPr txBox="1">
            <a:spLocks noChangeArrowheads="1"/>
          </p:cNvSpPr>
          <p:nvPr/>
        </p:nvSpPr>
        <p:spPr bwMode="auto">
          <a:xfrm>
            <a:off x="6575426" y="5938839"/>
            <a:ext cx="689612" cy="338554"/>
          </a:xfrm>
          <a:prstGeom prst="rect">
            <a:avLst/>
          </a:prstGeom>
          <a:noFill/>
          <a:ln w="9525">
            <a:noFill/>
            <a:miter lim="800000"/>
            <a:headEnd/>
            <a:tailEnd/>
          </a:ln>
        </p:spPr>
        <p:txBody>
          <a:bodyPr wrap="none">
            <a:spAutoFit/>
          </a:bodyPr>
          <a:lstStyle/>
          <a:p>
            <a:r>
              <a:rPr lang="fr-FR" sz="1600">
                <a:latin typeface="Trebuchet MS" pitchFamily="34" charset="0"/>
              </a:rPr>
              <a:t>65-79</a:t>
            </a:r>
          </a:p>
        </p:txBody>
      </p:sp>
      <p:sp>
        <p:nvSpPr>
          <p:cNvPr id="2056" name="Text Box 8"/>
          <p:cNvSpPr txBox="1">
            <a:spLocks noChangeArrowheads="1"/>
          </p:cNvSpPr>
          <p:nvPr/>
        </p:nvSpPr>
        <p:spPr bwMode="auto">
          <a:xfrm>
            <a:off x="7842251" y="5940426"/>
            <a:ext cx="569387" cy="338554"/>
          </a:xfrm>
          <a:prstGeom prst="rect">
            <a:avLst/>
          </a:prstGeom>
          <a:noFill/>
          <a:ln w="9525">
            <a:noFill/>
            <a:miter lim="800000"/>
            <a:headEnd/>
            <a:tailEnd/>
          </a:ln>
        </p:spPr>
        <p:txBody>
          <a:bodyPr wrap="none">
            <a:spAutoFit/>
          </a:bodyPr>
          <a:lstStyle/>
          <a:p>
            <a:r>
              <a:rPr lang="fr-FR" sz="1600">
                <a:latin typeface="Trebuchet MS" pitchFamily="34" charset="0"/>
              </a:rPr>
              <a:t>&gt; 80</a:t>
            </a:r>
          </a:p>
        </p:txBody>
      </p:sp>
      <p:sp>
        <p:nvSpPr>
          <p:cNvPr id="2057" name="Line 9"/>
          <p:cNvSpPr>
            <a:spLocks noChangeShapeType="1"/>
          </p:cNvSpPr>
          <p:nvPr/>
        </p:nvSpPr>
        <p:spPr bwMode="auto">
          <a:xfrm>
            <a:off x="3201988" y="5829303"/>
            <a:ext cx="0" cy="144463"/>
          </a:xfrm>
          <a:prstGeom prst="line">
            <a:avLst/>
          </a:prstGeom>
          <a:noFill/>
          <a:ln w="19050">
            <a:noFill/>
            <a:round/>
            <a:headEnd/>
            <a:tailEnd/>
          </a:ln>
        </p:spPr>
        <p:txBody>
          <a:bodyPr/>
          <a:lstStyle/>
          <a:p>
            <a:endParaRPr lang="fr-FR"/>
          </a:p>
        </p:txBody>
      </p:sp>
      <p:sp>
        <p:nvSpPr>
          <p:cNvPr id="2058" name="Line 10"/>
          <p:cNvSpPr>
            <a:spLocks noChangeShapeType="1"/>
          </p:cNvSpPr>
          <p:nvPr/>
        </p:nvSpPr>
        <p:spPr bwMode="auto">
          <a:xfrm>
            <a:off x="4392613" y="5853113"/>
            <a:ext cx="0" cy="144462"/>
          </a:xfrm>
          <a:prstGeom prst="line">
            <a:avLst/>
          </a:prstGeom>
          <a:noFill/>
          <a:ln w="19050">
            <a:noFill/>
            <a:round/>
            <a:headEnd/>
            <a:tailEnd/>
          </a:ln>
        </p:spPr>
        <p:txBody>
          <a:bodyPr/>
          <a:lstStyle/>
          <a:p>
            <a:endParaRPr lang="fr-FR"/>
          </a:p>
        </p:txBody>
      </p:sp>
      <p:sp>
        <p:nvSpPr>
          <p:cNvPr id="2059" name="Line 11"/>
          <p:cNvSpPr>
            <a:spLocks noChangeShapeType="1"/>
          </p:cNvSpPr>
          <p:nvPr/>
        </p:nvSpPr>
        <p:spPr bwMode="auto">
          <a:xfrm>
            <a:off x="5545138" y="5854703"/>
            <a:ext cx="0" cy="144463"/>
          </a:xfrm>
          <a:prstGeom prst="line">
            <a:avLst/>
          </a:prstGeom>
          <a:noFill/>
          <a:ln w="19050">
            <a:noFill/>
            <a:round/>
            <a:headEnd/>
            <a:tailEnd/>
          </a:ln>
        </p:spPr>
        <p:txBody>
          <a:bodyPr/>
          <a:lstStyle/>
          <a:p>
            <a:endParaRPr lang="fr-FR"/>
          </a:p>
        </p:txBody>
      </p:sp>
      <p:sp>
        <p:nvSpPr>
          <p:cNvPr id="2060" name="Line 12"/>
          <p:cNvSpPr>
            <a:spLocks noChangeShapeType="1"/>
          </p:cNvSpPr>
          <p:nvPr/>
        </p:nvSpPr>
        <p:spPr bwMode="auto">
          <a:xfrm>
            <a:off x="6697663" y="5854703"/>
            <a:ext cx="0" cy="144463"/>
          </a:xfrm>
          <a:prstGeom prst="line">
            <a:avLst/>
          </a:prstGeom>
          <a:noFill/>
          <a:ln w="19050">
            <a:noFill/>
            <a:round/>
            <a:headEnd/>
            <a:tailEnd/>
          </a:ln>
        </p:spPr>
        <p:txBody>
          <a:bodyPr/>
          <a:lstStyle/>
          <a:p>
            <a:endParaRPr lang="fr-FR"/>
          </a:p>
        </p:txBody>
      </p:sp>
      <p:sp>
        <p:nvSpPr>
          <p:cNvPr id="2061" name="Line 13"/>
          <p:cNvSpPr>
            <a:spLocks noChangeShapeType="1"/>
          </p:cNvSpPr>
          <p:nvPr/>
        </p:nvSpPr>
        <p:spPr bwMode="auto">
          <a:xfrm>
            <a:off x="7848600" y="5854703"/>
            <a:ext cx="0" cy="144463"/>
          </a:xfrm>
          <a:prstGeom prst="line">
            <a:avLst/>
          </a:prstGeom>
          <a:noFill/>
          <a:ln w="19050">
            <a:noFill/>
            <a:round/>
            <a:headEnd/>
            <a:tailEnd/>
          </a:ln>
        </p:spPr>
        <p:txBody>
          <a:bodyPr/>
          <a:lstStyle/>
          <a:p>
            <a:endParaRPr lang="fr-FR"/>
          </a:p>
        </p:txBody>
      </p:sp>
      <p:sp>
        <p:nvSpPr>
          <p:cNvPr id="2062" name="Text Box 14"/>
          <p:cNvSpPr txBox="1">
            <a:spLocks noChangeArrowheads="1"/>
          </p:cNvSpPr>
          <p:nvPr/>
        </p:nvSpPr>
        <p:spPr bwMode="auto">
          <a:xfrm rot="16200000">
            <a:off x="84169" y="3635090"/>
            <a:ext cx="3571812" cy="584775"/>
          </a:xfrm>
          <a:prstGeom prst="rect">
            <a:avLst/>
          </a:prstGeom>
          <a:noFill/>
          <a:ln w="9525">
            <a:noFill/>
            <a:miter lim="800000"/>
            <a:headEnd/>
            <a:tailEnd/>
          </a:ln>
        </p:spPr>
        <p:txBody>
          <a:bodyPr wrap="none">
            <a:spAutoFit/>
          </a:bodyPr>
          <a:lstStyle/>
          <a:p>
            <a:r>
              <a:rPr lang="fr-FR" sz="1600">
                <a:latin typeface="Trebuchet MS" pitchFamily="34" charset="0"/>
              </a:rPr>
              <a:t>Nombre de cas infections invasives </a:t>
            </a:r>
          </a:p>
          <a:p>
            <a:r>
              <a:rPr lang="fr-FR" sz="1600">
                <a:latin typeface="Trebuchet MS" pitchFamily="34" charset="0"/>
              </a:rPr>
              <a:t>À pneumocoque / 100 000 personnes</a:t>
            </a:r>
          </a:p>
        </p:txBody>
      </p:sp>
      <p:sp>
        <p:nvSpPr>
          <p:cNvPr id="2063" name="Text Box 22"/>
          <p:cNvSpPr txBox="1">
            <a:spLocks noChangeArrowheads="1"/>
          </p:cNvSpPr>
          <p:nvPr/>
        </p:nvSpPr>
        <p:spPr bwMode="auto">
          <a:xfrm>
            <a:off x="8105190" y="6209130"/>
            <a:ext cx="2308810" cy="246221"/>
          </a:xfrm>
          <a:prstGeom prst="rect">
            <a:avLst/>
          </a:prstGeom>
          <a:noFill/>
          <a:ln w="9525">
            <a:noFill/>
            <a:miter lim="800000"/>
            <a:headEnd/>
            <a:tailEnd/>
          </a:ln>
        </p:spPr>
        <p:txBody>
          <a:bodyPr wrap="square">
            <a:spAutoFit/>
          </a:bodyPr>
          <a:lstStyle/>
          <a:p>
            <a:r>
              <a:rPr lang="fr-FR" sz="1000" i="1" dirty="0" err="1">
                <a:latin typeface="Trebuchet MS" pitchFamily="34" charset="0"/>
              </a:rPr>
              <a:t>Kyaw</a:t>
            </a:r>
            <a:r>
              <a:rPr lang="fr-FR" sz="1000" i="1" dirty="0">
                <a:latin typeface="Trebuchet MS" pitchFamily="34" charset="0"/>
              </a:rPr>
              <a:t>, J of </a:t>
            </a:r>
            <a:r>
              <a:rPr lang="fr-FR" sz="1000" i="1" dirty="0" err="1">
                <a:latin typeface="Trebuchet MS" pitchFamily="34" charset="0"/>
              </a:rPr>
              <a:t>Inf</a:t>
            </a:r>
            <a:r>
              <a:rPr lang="fr-FR" sz="1000" i="1" dirty="0">
                <a:latin typeface="Trebuchet MS" pitchFamily="34" charset="0"/>
              </a:rPr>
              <a:t> Dis 2005</a:t>
            </a:r>
          </a:p>
        </p:txBody>
      </p:sp>
      <p:cxnSp>
        <p:nvCxnSpPr>
          <p:cNvPr id="25" name="Connecteur droit 24"/>
          <p:cNvCxnSpPr/>
          <p:nvPr/>
        </p:nvCxnSpPr>
        <p:spPr>
          <a:xfrm flipV="1">
            <a:off x="2563814" y="5749925"/>
            <a:ext cx="6122987" cy="142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65" name="Text Box 8"/>
          <p:cNvSpPr txBox="1">
            <a:spLocks noChangeArrowheads="1"/>
          </p:cNvSpPr>
          <p:nvPr/>
        </p:nvSpPr>
        <p:spPr bwMode="auto">
          <a:xfrm>
            <a:off x="8659815" y="5927725"/>
            <a:ext cx="1037463" cy="338554"/>
          </a:xfrm>
          <a:prstGeom prst="rect">
            <a:avLst/>
          </a:prstGeom>
          <a:noFill/>
          <a:ln w="9525">
            <a:noFill/>
            <a:miter lim="800000"/>
            <a:headEnd/>
            <a:tailEnd/>
          </a:ln>
        </p:spPr>
        <p:txBody>
          <a:bodyPr wrap="none">
            <a:spAutoFit/>
          </a:bodyPr>
          <a:lstStyle/>
          <a:p>
            <a:r>
              <a:rPr lang="fr-FR" sz="1600">
                <a:latin typeface="Trebuchet MS" pitchFamily="34" charset="0"/>
              </a:rPr>
              <a:t>Age (ans)</a:t>
            </a:r>
          </a:p>
        </p:txBody>
      </p:sp>
      <p:pic>
        <p:nvPicPr>
          <p:cNvPr id="2066" name="Object 2"/>
          <p:cNvPicPr>
            <a:picLocks noGrp="1" noChangeAspect="1" noChangeArrowheads="1"/>
          </p:cNvPicPr>
          <p:nvPr/>
        </p:nvPicPr>
        <p:blipFill>
          <a:blip r:embed="rId6" cstate="print"/>
          <a:srcRect/>
          <a:stretch>
            <a:fillRect/>
          </a:stretch>
        </p:blipFill>
        <p:spPr bwMode="auto">
          <a:xfrm>
            <a:off x="1981200" y="1549400"/>
            <a:ext cx="8432800" cy="4457700"/>
          </a:xfrm>
          <a:prstGeom prst="rect">
            <a:avLst/>
          </a:prstGeom>
          <a:noFill/>
          <a:ln w="9525">
            <a:noFill/>
            <a:miter lim="800000"/>
            <a:headEnd/>
            <a:tailEnd/>
          </a:ln>
        </p:spPr>
      </p:pic>
      <p:pic>
        <p:nvPicPr>
          <p:cNvPr id="8229" name="Picture 3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55377" y="492384"/>
            <a:ext cx="6896100" cy="1057016"/>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352664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2"/>
          <a:stretch>
            <a:fillRect/>
          </a:stretch>
        </p:blipFill>
        <p:spPr>
          <a:xfrm>
            <a:off x="1259840" y="659476"/>
            <a:ext cx="9570720" cy="5425123"/>
          </a:xfrm>
          <a:prstGeom prst="rect">
            <a:avLst/>
          </a:prstGeom>
        </p:spPr>
      </p:pic>
      <p:sp>
        <p:nvSpPr>
          <p:cNvPr id="2" name="ZoneTexte 1"/>
          <p:cNvSpPr txBox="1"/>
          <p:nvPr/>
        </p:nvSpPr>
        <p:spPr>
          <a:xfrm>
            <a:off x="6142182" y="5892800"/>
            <a:ext cx="701963" cy="369332"/>
          </a:xfrm>
          <a:prstGeom prst="rect">
            <a:avLst/>
          </a:prstGeom>
          <a:noFill/>
        </p:spPr>
        <p:txBody>
          <a:bodyPr wrap="square" rtlCol="0">
            <a:spAutoFit/>
          </a:bodyPr>
          <a:lstStyle/>
          <a:p>
            <a:endParaRPr lang="fr-FR"/>
          </a:p>
        </p:txBody>
      </p:sp>
      <p:sp>
        <p:nvSpPr>
          <p:cNvPr id="3" name="ZoneTexte 2"/>
          <p:cNvSpPr txBox="1"/>
          <p:nvPr/>
        </p:nvSpPr>
        <p:spPr>
          <a:xfrm>
            <a:off x="6049818" y="5717309"/>
            <a:ext cx="794327" cy="369332"/>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1967345" y="1995055"/>
            <a:ext cx="4313382" cy="646331"/>
          </a:xfrm>
          <a:prstGeom prst="rect">
            <a:avLst/>
          </a:prstGeom>
          <a:noFill/>
          <a:ln w="38100">
            <a:solidFill>
              <a:schemeClr val="accent1"/>
            </a:solidFill>
          </a:ln>
        </p:spPr>
        <p:txBody>
          <a:bodyPr wrap="square" rtlCol="0">
            <a:spAutoFit/>
          </a:bodyPr>
          <a:lstStyle/>
          <a:p>
            <a:r>
              <a:rPr lang="fr-FR" b="1" dirty="0" smtClean="0"/>
              <a:t>Le risque de l’infection </a:t>
            </a:r>
            <a:r>
              <a:rPr lang="fr-FR" b="1" dirty="0" err="1" smtClean="0"/>
              <a:t>pneumococcique</a:t>
            </a:r>
            <a:r>
              <a:rPr lang="fr-FR" b="1" dirty="0" smtClean="0"/>
              <a:t> augmente avec les comorbidités</a:t>
            </a:r>
            <a:endParaRPr lang="fr-FR" b="1" dirty="0"/>
          </a:p>
        </p:txBody>
      </p:sp>
    </p:spTree>
    <p:extLst>
      <p:ext uri="{BB962C8B-B14F-4D97-AF65-F5344CB8AC3E}">
        <p14:creationId xmlns:p14="http://schemas.microsoft.com/office/powerpoint/2010/main" val="3198735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2"/>
          <p:cNvSpPr>
            <a:spLocks noGrp="1"/>
          </p:cNvSpPr>
          <p:nvPr>
            <p:ph type="title"/>
          </p:nvPr>
        </p:nvSpPr>
        <p:spPr>
          <a:xfrm>
            <a:off x="1524000" y="1"/>
            <a:ext cx="9144000" cy="867930"/>
          </a:xfrm>
        </p:spPr>
        <p:style>
          <a:lnRef idx="1">
            <a:schemeClr val="accent1"/>
          </a:lnRef>
          <a:fillRef idx="2">
            <a:schemeClr val="accent1"/>
          </a:fillRef>
          <a:effectRef idx="1">
            <a:schemeClr val="accent1"/>
          </a:effectRef>
          <a:fontRef idx="minor">
            <a:schemeClr val="dk1"/>
          </a:fontRef>
        </p:style>
        <p:txBody>
          <a:bodyPr>
            <a:noAutofit/>
          </a:bodyPr>
          <a:lstStyle/>
          <a:p>
            <a:pPr eaLnBrk="1" hangingPunct="1"/>
            <a:r>
              <a:rPr lang="fr-FR" sz="3200" dirty="0">
                <a:ea typeface="MS PGothic"/>
              </a:rPr>
              <a:t>Risque de PAC en fonction </a:t>
            </a:r>
            <a:br>
              <a:rPr lang="fr-FR" sz="3200" dirty="0">
                <a:ea typeface="MS PGothic"/>
              </a:rPr>
            </a:br>
            <a:r>
              <a:rPr lang="fr-FR" sz="3200" dirty="0">
                <a:ea typeface="MS PGothic"/>
              </a:rPr>
              <a:t>des facteurs de risque associés</a:t>
            </a:r>
          </a:p>
        </p:txBody>
      </p:sp>
      <p:sp>
        <p:nvSpPr>
          <p:cNvPr id="2057" name="Line 9"/>
          <p:cNvSpPr>
            <a:spLocks noChangeShapeType="1"/>
          </p:cNvSpPr>
          <p:nvPr/>
        </p:nvSpPr>
        <p:spPr bwMode="auto">
          <a:xfrm>
            <a:off x="3201988" y="5829303"/>
            <a:ext cx="0" cy="144463"/>
          </a:xfrm>
          <a:prstGeom prst="line">
            <a:avLst/>
          </a:prstGeom>
          <a:noFill/>
          <a:ln w="19050">
            <a:noFill/>
            <a:round/>
            <a:headEnd/>
            <a:tailEnd/>
          </a:ln>
        </p:spPr>
        <p:txBody>
          <a:bodyPr/>
          <a:lstStyle/>
          <a:p>
            <a:endParaRPr lang="fr-FR"/>
          </a:p>
        </p:txBody>
      </p:sp>
      <p:sp>
        <p:nvSpPr>
          <p:cNvPr id="2058" name="Line 10"/>
          <p:cNvSpPr>
            <a:spLocks noChangeShapeType="1"/>
          </p:cNvSpPr>
          <p:nvPr/>
        </p:nvSpPr>
        <p:spPr bwMode="auto">
          <a:xfrm>
            <a:off x="4392613" y="5853113"/>
            <a:ext cx="0" cy="144462"/>
          </a:xfrm>
          <a:prstGeom prst="line">
            <a:avLst/>
          </a:prstGeom>
          <a:noFill/>
          <a:ln w="19050">
            <a:noFill/>
            <a:round/>
            <a:headEnd/>
            <a:tailEnd/>
          </a:ln>
        </p:spPr>
        <p:txBody>
          <a:bodyPr/>
          <a:lstStyle/>
          <a:p>
            <a:endParaRPr lang="fr-FR"/>
          </a:p>
        </p:txBody>
      </p:sp>
      <p:sp>
        <p:nvSpPr>
          <p:cNvPr id="2059" name="Line 11"/>
          <p:cNvSpPr>
            <a:spLocks noChangeShapeType="1"/>
          </p:cNvSpPr>
          <p:nvPr/>
        </p:nvSpPr>
        <p:spPr bwMode="auto">
          <a:xfrm>
            <a:off x="5545138" y="5854703"/>
            <a:ext cx="0" cy="144463"/>
          </a:xfrm>
          <a:prstGeom prst="line">
            <a:avLst/>
          </a:prstGeom>
          <a:noFill/>
          <a:ln w="19050">
            <a:noFill/>
            <a:round/>
            <a:headEnd/>
            <a:tailEnd/>
          </a:ln>
        </p:spPr>
        <p:txBody>
          <a:bodyPr/>
          <a:lstStyle/>
          <a:p>
            <a:endParaRPr lang="fr-FR"/>
          </a:p>
        </p:txBody>
      </p:sp>
      <p:sp>
        <p:nvSpPr>
          <p:cNvPr id="2060" name="Line 12"/>
          <p:cNvSpPr>
            <a:spLocks noChangeShapeType="1"/>
          </p:cNvSpPr>
          <p:nvPr/>
        </p:nvSpPr>
        <p:spPr bwMode="auto">
          <a:xfrm>
            <a:off x="6697663" y="5854703"/>
            <a:ext cx="0" cy="144463"/>
          </a:xfrm>
          <a:prstGeom prst="line">
            <a:avLst/>
          </a:prstGeom>
          <a:noFill/>
          <a:ln w="19050">
            <a:noFill/>
            <a:round/>
            <a:headEnd/>
            <a:tailEnd/>
          </a:ln>
        </p:spPr>
        <p:txBody>
          <a:bodyPr/>
          <a:lstStyle/>
          <a:p>
            <a:endParaRPr lang="fr-FR"/>
          </a:p>
        </p:txBody>
      </p:sp>
      <p:sp>
        <p:nvSpPr>
          <p:cNvPr id="2061" name="Line 13"/>
          <p:cNvSpPr>
            <a:spLocks noChangeShapeType="1"/>
          </p:cNvSpPr>
          <p:nvPr/>
        </p:nvSpPr>
        <p:spPr bwMode="auto">
          <a:xfrm>
            <a:off x="7848600" y="5854703"/>
            <a:ext cx="0" cy="144463"/>
          </a:xfrm>
          <a:prstGeom prst="line">
            <a:avLst/>
          </a:prstGeom>
          <a:noFill/>
          <a:ln w="19050">
            <a:noFill/>
            <a:round/>
            <a:headEnd/>
            <a:tailEnd/>
          </a:ln>
        </p:spPr>
        <p:txBody>
          <a:bodyPr/>
          <a:lstStyle/>
          <a:p>
            <a:endParaRPr lang="fr-FR"/>
          </a:p>
        </p:txBody>
      </p:sp>
      <p:graphicFrame>
        <p:nvGraphicFramePr>
          <p:cNvPr id="11" name="Espace réservé du contenu 4"/>
          <p:cNvGraphicFramePr>
            <a:graphicFrameLocks noGrp="1"/>
          </p:cNvGraphicFramePr>
          <p:nvPr>
            <p:ph idx="1"/>
            <p:extLst/>
          </p:nvPr>
        </p:nvGraphicFramePr>
        <p:xfrm>
          <a:off x="1730829" y="2983290"/>
          <a:ext cx="8730343" cy="3394472"/>
        </p:xfrm>
        <a:graphic>
          <a:graphicData uri="http://schemas.openxmlformats.org/drawingml/2006/chart">
            <c:chart xmlns:c="http://schemas.openxmlformats.org/drawingml/2006/chart" xmlns:r="http://schemas.openxmlformats.org/officeDocument/2006/relationships" r:id="rId3"/>
          </a:graphicData>
        </a:graphic>
      </p:graphicFrame>
      <p:sp>
        <p:nvSpPr>
          <p:cNvPr id="12" name="ZoneTexte 11"/>
          <p:cNvSpPr txBox="1"/>
          <p:nvPr/>
        </p:nvSpPr>
        <p:spPr>
          <a:xfrm>
            <a:off x="2292998" y="3072355"/>
            <a:ext cx="1146888" cy="369332"/>
          </a:xfrm>
          <a:prstGeom prst="rect">
            <a:avLst/>
          </a:prstGeom>
          <a:noFill/>
        </p:spPr>
        <p:txBody>
          <a:bodyPr wrap="square" rtlCol="0">
            <a:spAutoFit/>
          </a:bodyPr>
          <a:lstStyle/>
          <a:p>
            <a:r>
              <a:rPr lang="fr-FR" b="1" i="1" dirty="0"/>
              <a:t>Espagne </a:t>
            </a:r>
            <a:endParaRPr lang="fr-FR" b="1" i="1" dirty="0"/>
          </a:p>
        </p:txBody>
      </p:sp>
      <p:sp>
        <p:nvSpPr>
          <p:cNvPr id="13" name="Text Box 16"/>
          <p:cNvSpPr txBox="1">
            <a:spLocks noChangeArrowheads="1"/>
          </p:cNvSpPr>
          <p:nvPr/>
        </p:nvSpPr>
        <p:spPr bwMode="auto">
          <a:xfrm>
            <a:off x="1725978" y="6611780"/>
            <a:ext cx="383177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charset="0"/>
                <a:ea typeface="ＭＳ Ｐゴシック" charset="-128"/>
              </a:defRPr>
            </a:lvl1pPr>
            <a:lvl2pPr marL="742950" indent="-285750" eaLnBrk="0" hangingPunct="0">
              <a:defRPr sz="2400">
                <a:solidFill>
                  <a:schemeClr val="tx1"/>
                </a:solidFill>
                <a:latin typeface="Tahoma" charset="0"/>
                <a:ea typeface="ＭＳ Ｐゴシック" charset="-128"/>
              </a:defRPr>
            </a:lvl2pPr>
            <a:lvl3pPr marL="1143000" indent="-228600" eaLnBrk="0" hangingPunct="0">
              <a:defRPr sz="2400">
                <a:solidFill>
                  <a:schemeClr val="tx1"/>
                </a:solidFill>
                <a:latin typeface="Tahoma" charset="0"/>
                <a:ea typeface="ＭＳ Ｐゴシック" charset="-128"/>
              </a:defRPr>
            </a:lvl3pPr>
            <a:lvl4pPr marL="1600200" indent="-228600" eaLnBrk="0" hangingPunct="0">
              <a:defRPr sz="2400">
                <a:solidFill>
                  <a:schemeClr val="tx1"/>
                </a:solidFill>
                <a:latin typeface="Tahoma" charset="0"/>
                <a:ea typeface="ＭＳ Ｐゴシック" charset="-128"/>
              </a:defRPr>
            </a:lvl4pPr>
            <a:lvl5pPr marL="2057400" indent="-228600" eaLnBrk="0" hangingPunct="0">
              <a:defRPr sz="2400">
                <a:solidFill>
                  <a:schemeClr val="tx1"/>
                </a:solidFill>
                <a:latin typeface="Tahoma" charset="0"/>
                <a:ea typeface="ＭＳ Ｐゴシック" charset="-128"/>
              </a:defRPr>
            </a:lvl5pPr>
            <a:lvl6pPr marL="2514600" indent="-228600" eaLnBrk="0" fontAlgn="base" hangingPunct="0">
              <a:spcBef>
                <a:spcPct val="0"/>
              </a:spcBef>
              <a:spcAft>
                <a:spcPct val="0"/>
              </a:spcAft>
              <a:defRPr sz="2400">
                <a:solidFill>
                  <a:schemeClr val="tx1"/>
                </a:solidFill>
                <a:latin typeface="Tahoma" charset="0"/>
                <a:ea typeface="ＭＳ Ｐゴシック" charset="-128"/>
              </a:defRPr>
            </a:lvl6pPr>
            <a:lvl7pPr marL="2971800" indent="-228600" eaLnBrk="0" fontAlgn="base" hangingPunct="0">
              <a:spcBef>
                <a:spcPct val="0"/>
              </a:spcBef>
              <a:spcAft>
                <a:spcPct val="0"/>
              </a:spcAft>
              <a:defRPr sz="2400">
                <a:solidFill>
                  <a:schemeClr val="tx1"/>
                </a:solidFill>
                <a:latin typeface="Tahoma" charset="0"/>
                <a:ea typeface="ＭＳ Ｐゴシック" charset="-128"/>
              </a:defRPr>
            </a:lvl7pPr>
            <a:lvl8pPr marL="3429000" indent="-228600" eaLnBrk="0" fontAlgn="base" hangingPunct="0">
              <a:spcBef>
                <a:spcPct val="0"/>
              </a:spcBef>
              <a:spcAft>
                <a:spcPct val="0"/>
              </a:spcAft>
              <a:defRPr sz="2400">
                <a:solidFill>
                  <a:schemeClr val="tx1"/>
                </a:solidFill>
                <a:latin typeface="Tahoma" charset="0"/>
                <a:ea typeface="ＭＳ Ｐゴシック" charset="-128"/>
              </a:defRPr>
            </a:lvl8pPr>
            <a:lvl9pPr marL="3886200" indent="-228600" eaLnBrk="0" fontAlgn="base" hangingPunct="0">
              <a:spcBef>
                <a:spcPct val="0"/>
              </a:spcBef>
              <a:spcAft>
                <a:spcPct val="0"/>
              </a:spcAft>
              <a:defRPr sz="2400">
                <a:solidFill>
                  <a:schemeClr val="tx1"/>
                </a:solidFill>
                <a:latin typeface="Tahoma" charset="0"/>
                <a:ea typeface="ＭＳ Ｐゴシック" charset="-128"/>
              </a:defRPr>
            </a:lvl9pPr>
          </a:lstStyle>
          <a:p>
            <a:pPr eaLnBrk="1" hangingPunct="1"/>
            <a:r>
              <a:rPr lang="nl-NL" altLang="fr-FR" sz="1000" dirty="0">
                <a:solidFill>
                  <a:schemeClr val="tx1">
                    <a:lumMod val="50000"/>
                    <a:lumOff val="50000"/>
                  </a:schemeClr>
                </a:solidFill>
                <a:latin typeface="+mj-lt"/>
                <a:ea typeface="ヒラギノ角ゴ Pro W3" charset="-128"/>
              </a:rPr>
              <a:t>Vila-</a:t>
            </a:r>
            <a:r>
              <a:rPr lang="nl-NL" altLang="fr-FR" sz="1000" dirty="0" err="1">
                <a:solidFill>
                  <a:schemeClr val="tx1">
                    <a:lumMod val="50000"/>
                    <a:lumOff val="50000"/>
                  </a:schemeClr>
                </a:solidFill>
                <a:latin typeface="+mj-lt"/>
                <a:ea typeface="ヒラギノ角ゴ Pro W3" charset="-128"/>
              </a:rPr>
              <a:t>Corcoles</a:t>
            </a:r>
            <a:r>
              <a:rPr lang="nl-NL" altLang="fr-FR" sz="1000" dirty="0">
                <a:solidFill>
                  <a:schemeClr val="tx1">
                    <a:lumMod val="50000"/>
                    <a:lumOff val="50000"/>
                  </a:schemeClr>
                </a:solidFill>
                <a:latin typeface="+mj-lt"/>
                <a:ea typeface="ヒラギノ角ゴ Pro W3" charset="-128"/>
              </a:rPr>
              <a:t> A et al. </a:t>
            </a:r>
            <a:r>
              <a:rPr lang="nl-NL" altLang="fr-FR" sz="1000" dirty="0" err="1">
                <a:solidFill>
                  <a:schemeClr val="tx1">
                    <a:lumMod val="50000"/>
                    <a:lumOff val="50000"/>
                  </a:schemeClr>
                </a:solidFill>
                <a:latin typeface="+mj-lt"/>
                <a:ea typeface="ヒラギノ角ゴ Pro W3" charset="-128"/>
              </a:rPr>
              <a:t>Respiratory</a:t>
            </a:r>
            <a:r>
              <a:rPr lang="nl-NL" altLang="fr-FR" sz="1000" dirty="0">
                <a:solidFill>
                  <a:schemeClr val="tx1">
                    <a:lumMod val="50000"/>
                    <a:lumOff val="50000"/>
                  </a:schemeClr>
                </a:solidFill>
                <a:latin typeface="+mj-lt"/>
                <a:ea typeface="ヒラギノ角ゴ Pro W3" charset="-128"/>
              </a:rPr>
              <a:t> </a:t>
            </a:r>
            <a:r>
              <a:rPr lang="nl-NL" altLang="fr-FR" sz="1000" dirty="0" err="1">
                <a:solidFill>
                  <a:schemeClr val="tx1">
                    <a:lumMod val="50000"/>
                    <a:lumOff val="50000"/>
                  </a:schemeClr>
                </a:solidFill>
                <a:latin typeface="+mj-lt"/>
                <a:ea typeface="ヒラギノ角ゴ Pro W3" charset="-128"/>
              </a:rPr>
              <a:t>Medicine</a:t>
            </a:r>
            <a:r>
              <a:rPr lang="nl-NL" altLang="fr-FR" sz="1000" dirty="0">
                <a:solidFill>
                  <a:schemeClr val="tx1">
                    <a:lumMod val="50000"/>
                    <a:lumOff val="50000"/>
                  </a:schemeClr>
                </a:solidFill>
                <a:latin typeface="+mj-lt"/>
                <a:ea typeface="ヒラギノ角ゴ Pro W3" charset="-128"/>
              </a:rPr>
              <a:t>. </a:t>
            </a:r>
            <a:r>
              <a:rPr lang="nl-NL" altLang="fr-FR" sz="1000" dirty="0">
                <a:solidFill>
                  <a:schemeClr val="tx1">
                    <a:lumMod val="50000"/>
                    <a:lumOff val="50000"/>
                  </a:schemeClr>
                </a:solidFill>
                <a:latin typeface="+mj-lt"/>
                <a:ea typeface="ヒラギノ角ゴ Pro W3" charset="-128"/>
              </a:rPr>
              <a:t>2009;103</a:t>
            </a:r>
            <a:r>
              <a:rPr lang="nl-NL" altLang="fr-FR" sz="1000" dirty="0">
                <a:solidFill>
                  <a:schemeClr val="tx1">
                    <a:lumMod val="50000"/>
                    <a:lumOff val="50000"/>
                  </a:schemeClr>
                </a:solidFill>
                <a:latin typeface="+mj-lt"/>
                <a:ea typeface="ヒラギノ角ゴ Pro W3" charset="-128"/>
              </a:rPr>
              <a:t>:309</a:t>
            </a:r>
            <a:r>
              <a:rPr lang="nl-NL" altLang="fr-FR" sz="1000" dirty="0">
                <a:solidFill>
                  <a:schemeClr val="tx1">
                    <a:lumMod val="50000"/>
                    <a:lumOff val="50000"/>
                  </a:schemeClr>
                </a:solidFill>
                <a:latin typeface="+mj-lt"/>
                <a:ea typeface="ヒラギノ角ゴ Pro W3" charset="-128"/>
              </a:rPr>
              <a:t>-</a:t>
            </a:r>
            <a:r>
              <a:rPr lang="nl-NL" altLang="fr-FR" sz="1000" dirty="0">
                <a:solidFill>
                  <a:schemeClr val="tx1">
                    <a:lumMod val="50000"/>
                    <a:lumOff val="50000"/>
                  </a:schemeClr>
                </a:solidFill>
                <a:latin typeface="+mj-lt"/>
                <a:ea typeface="ヒラギノ角ゴ Pro W3" charset="-128"/>
              </a:rPr>
              <a:t>16.</a:t>
            </a:r>
            <a:endParaRPr lang="nl-NL" altLang="fr-FR" sz="1000" dirty="0">
              <a:solidFill>
                <a:schemeClr val="tx1">
                  <a:lumMod val="50000"/>
                  <a:lumOff val="50000"/>
                </a:schemeClr>
              </a:solidFill>
              <a:latin typeface="+mj-lt"/>
              <a:ea typeface="ヒラギノ角ゴ Pro W3" charset="-128"/>
            </a:endParaRPr>
          </a:p>
        </p:txBody>
      </p:sp>
      <p:pic>
        <p:nvPicPr>
          <p:cNvPr id="1229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7775" y="947057"/>
            <a:ext cx="7156450" cy="1545772"/>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167797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24000" y="1"/>
            <a:ext cx="9144000" cy="979714"/>
          </a:xfrm>
        </p:spPr>
        <p:style>
          <a:lnRef idx="1">
            <a:schemeClr val="accent1"/>
          </a:lnRef>
          <a:fillRef idx="2">
            <a:schemeClr val="accent1"/>
          </a:fillRef>
          <a:effectRef idx="1">
            <a:schemeClr val="accent1"/>
          </a:effectRef>
          <a:fontRef idx="minor">
            <a:schemeClr val="dk1"/>
          </a:fontRef>
        </p:style>
        <p:txBody>
          <a:bodyPr>
            <a:noAutofit/>
          </a:bodyPr>
          <a:lstStyle/>
          <a:p>
            <a:pPr algn="l"/>
            <a:r>
              <a:rPr lang="fr-FR" sz="2400" dirty="0">
                <a:solidFill>
                  <a:srgbClr val="002060"/>
                </a:solidFill>
              </a:rPr>
              <a:t>Mortalité au cours des infections invasives à pneumocoque augmente avec l’âge et la présence de facteurs de risque</a:t>
            </a:r>
            <a:endParaRPr lang="fr-FR" sz="2400" dirty="0">
              <a:solidFill>
                <a:srgbClr val="002060"/>
              </a:solidFill>
            </a:endParaRPr>
          </a:p>
        </p:txBody>
      </p:sp>
      <p:graphicFrame>
        <p:nvGraphicFramePr>
          <p:cNvPr id="5" name="Graphique 4"/>
          <p:cNvGraphicFramePr>
            <a:graphicFrameLocks/>
          </p:cNvGraphicFramePr>
          <p:nvPr>
            <p:extLst/>
          </p:nvPr>
        </p:nvGraphicFramePr>
        <p:xfrm>
          <a:off x="3994619" y="2005323"/>
          <a:ext cx="6303734" cy="4682348"/>
        </p:xfrm>
        <a:graphic>
          <a:graphicData uri="http://schemas.openxmlformats.org/drawingml/2006/chart">
            <c:chart xmlns:c="http://schemas.openxmlformats.org/drawingml/2006/chart" xmlns:r="http://schemas.openxmlformats.org/officeDocument/2006/relationships" r:id="rId2"/>
          </a:graphicData>
        </a:graphic>
      </p:graphicFrame>
      <p:sp>
        <p:nvSpPr>
          <p:cNvPr id="7" name="ZoneTexte 6"/>
          <p:cNvSpPr txBox="1"/>
          <p:nvPr/>
        </p:nvSpPr>
        <p:spPr>
          <a:xfrm>
            <a:off x="3994619" y="4346498"/>
            <a:ext cx="360996" cy="246221"/>
          </a:xfrm>
          <a:prstGeom prst="rect">
            <a:avLst/>
          </a:prstGeom>
          <a:noFill/>
        </p:spPr>
        <p:txBody>
          <a:bodyPr wrap="none" rtlCol="0">
            <a:spAutoFit/>
          </a:bodyPr>
          <a:lstStyle/>
          <a:p>
            <a:r>
              <a:rPr lang="fr-FR" sz="1000" dirty="0">
                <a:latin typeface="Arial"/>
                <a:cs typeface="Arial"/>
              </a:rPr>
              <a:t>5,4</a:t>
            </a:r>
            <a:endParaRPr lang="fr-FR" sz="1000" dirty="0">
              <a:latin typeface="Arial"/>
              <a:cs typeface="Arial"/>
            </a:endParaRPr>
          </a:p>
        </p:txBody>
      </p:sp>
      <p:sp>
        <p:nvSpPr>
          <p:cNvPr id="27" name="Text Box 16"/>
          <p:cNvSpPr txBox="1">
            <a:spLocks noChangeArrowheads="1"/>
          </p:cNvSpPr>
          <p:nvPr/>
        </p:nvSpPr>
        <p:spPr bwMode="auto">
          <a:xfrm>
            <a:off x="1524000" y="6100152"/>
            <a:ext cx="22490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128"/>
              </a:defRPr>
            </a:lvl1pPr>
            <a:lvl2pPr marL="742950" indent="-285750" eaLnBrk="0" hangingPunct="0">
              <a:defRPr sz="2400">
                <a:solidFill>
                  <a:schemeClr val="tx1"/>
                </a:solidFill>
                <a:latin typeface="Tahoma" charset="0"/>
                <a:ea typeface="ＭＳ Ｐゴシック" charset="-128"/>
              </a:defRPr>
            </a:lvl2pPr>
            <a:lvl3pPr marL="1143000" indent="-228600" eaLnBrk="0" hangingPunct="0">
              <a:defRPr sz="2400">
                <a:solidFill>
                  <a:schemeClr val="tx1"/>
                </a:solidFill>
                <a:latin typeface="Tahoma" charset="0"/>
                <a:ea typeface="ＭＳ Ｐゴシック" charset="-128"/>
              </a:defRPr>
            </a:lvl3pPr>
            <a:lvl4pPr marL="1600200" indent="-228600" eaLnBrk="0" hangingPunct="0">
              <a:defRPr sz="2400">
                <a:solidFill>
                  <a:schemeClr val="tx1"/>
                </a:solidFill>
                <a:latin typeface="Tahoma" charset="0"/>
                <a:ea typeface="ＭＳ Ｐゴシック" charset="-128"/>
              </a:defRPr>
            </a:lvl4pPr>
            <a:lvl5pPr marL="2057400" indent="-228600" eaLnBrk="0" hangingPunct="0">
              <a:defRPr sz="2400">
                <a:solidFill>
                  <a:schemeClr val="tx1"/>
                </a:solidFill>
                <a:latin typeface="Tahoma" charset="0"/>
                <a:ea typeface="ＭＳ Ｐゴシック" charset="-128"/>
              </a:defRPr>
            </a:lvl5pPr>
            <a:lvl6pPr marL="2514600" indent="-228600" eaLnBrk="0" fontAlgn="base" hangingPunct="0">
              <a:spcBef>
                <a:spcPct val="0"/>
              </a:spcBef>
              <a:spcAft>
                <a:spcPct val="0"/>
              </a:spcAft>
              <a:defRPr sz="2400">
                <a:solidFill>
                  <a:schemeClr val="tx1"/>
                </a:solidFill>
                <a:latin typeface="Tahoma" charset="0"/>
                <a:ea typeface="ＭＳ Ｐゴシック" charset="-128"/>
              </a:defRPr>
            </a:lvl6pPr>
            <a:lvl7pPr marL="2971800" indent="-228600" eaLnBrk="0" fontAlgn="base" hangingPunct="0">
              <a:spcBef>
                <a:spcPct val="0"/>
              </a:spcBef>
              <a:spcAft>
                <a:spcPct val="0"/>
              </a:spcAft>
              <a:defRPr sz="2400">
                <a:solidFill>
                  <a:schemeClr val="tx1"/>
                </a:solidFill>
                <a:latin typeface="Tahoma" charset="0"/>
                <a:ea typeface="ＭＳ Ｐゴシック" charset="-128"/>
              </a:defRPr>
            </a:lvl7pPr>
            <a:lvl8pPr marL="3429000" indent="-228600" eaLnBrk="0" fontAlgn="base" hangingPunct="0">
              <a:spcBef>
                <a:spcPct val="0"/>
              </a:spcBef>
              <a:spcAft>
                <a:spcPct val="0"/>
              </a:spcAft>
              <a:defRPr sz="2400">
                <a:solidFill>
                  <a:schemeClr val="tx1"/>
                </a:solidFill>
                <a:latin typeface="Tahoma" charset="0"/>
                <a:ea typeface="ＭＳ Ｐゴシック" charset="-128"/>
              </a:defRPr>
            </a:lvl8pPr>
            <a:lvl9pPr marL="3886200" indent="-228600" eaLnBrk="0" fontAlgn="base" hangingPunct="0">
              <a:spcBef>
                <a:spcPct val="0"/>
              </a:spcBef>
              <a:spcAft>
                <a:spcPct val="0"/>
              </a:spcAft>
              <a:defRPr sz="2400">
                <a:solidFill>
                  <a:schemeClr val="tx1"/>
                </a:solidFill>
                <a:latin typeface="Tahoma" charset="0"/>
                <a:ea typeface="ＭＳ Ｐゴシック" charset="-128"/>
              </a:defRPr>
            </a:lvl9pPr>
          </a:lstStyle>
          <a:p>
            <a:pPr eaLnBrk="1" hangingPunct="1"/>
            <a:r>
              <a:rPr lang="fr-FR" altLang="fr-FR" sz="1000" dirty="0">
                <a:solidFill>
                  <a:schemeClr val="tx1">
                    <a:lumMod val="50000"/>
                    <a:lumOff val="50000"/>
                  </a:schemeClr>
                </a:solidFill>
                <a:latin typeface="+mj-lt"/>
                <a:ea typeface="ヒラギノ角ゴ Pro W3" charset="-128"/>
              </a:rPr>
              <a:t>D’après Van </a:t>
            </a:r>
            <a:r>
              <a:rPr lang="fr-FR" altLang="fr-FR" sz="1000" dirty="0" err="1">
                <a:solidFill>
                  <a:schemeClr val="tx1">
                    <a:lumMod val="50000"/>
                    <a:lumOff val="50000"/>
                  </a:schemeClr>
                </a:solidFill>
                <a:latin typeface="+mj-lt"/>
                <a:ea typeface="ヒラギノ角ゴ Pro W3" charset="-128"/>
              </a:rPr>
              <a:t>Hoek</a:t>
            </a:r>
            <a:r>
              <a:rPr lang="fr-FR" altLang="fr-FR" sz="1000" dirty="0">
                <a:solidFill>
                  <a:schemeClr val="tx1">
                    <a:lumMod val="50000"/>
                    <a:lumOff val="50000"/>
                  </a:schemeClr>
                </a:solidFill>
                <a:latin typeface="+mj-lt"/>
                <a:ea typeface="ヒラギノ角ゴ Pro W3" charset="-128"/>
              </a:rPr>
              <a:t> A et al. </a:t>
            </a:r>
            <a:r>
              <a:rPr lang="fr-FR" altLang="fr-FR" sz="1000" dirty="0">
                <a:solidFill>
                  <a:schemeClr val="tx1">
                    <a:lumMod val="50000"/>
                    <a:lumOff val="50000"/>
                  </a:schemeClr>
                </a:solidFill>
                <a:latin typeface="+mj-lt"/>
                <a:ea typeface="ヒラギノ角ゴ Pro W3" charset="-128"/>
              </a:rPr>
              <a:t>J </a:t>
            </a:r>
            <a:r>
              <a:rPr lang="fr-FR" altLang="fr-FR" sz="1000" dirty="0">
                <a:solidFill>
                  <a:schemeClr val="tx1">
                    <a:lumMod val="50000"/>
                    <a:lumOff val="50000"/>
                  </a:schemeClr>
                </a:solidFill>
                <a:latin typeface="+mj-lt"/>
                <a:ea typeface="ヒラギノ角ゴ Pro W3" charset="-128"/>
              </a:rPr>
              <a:t>Infect. 2012;65</a:t>
            </a:r>
            <a:r>
              <a:rPr lang="fr-FR" altLang="fr-FR" sz="1000" dirty="0">
                <a:solidFill>
                  <a:schemeClr val="tx1">
                    <a:lumMod val="50000"/>
                    <a:lumOff val="50000"/>
                  </a:schemeClr>
                </a:solidFill>
                <a:latin typeface="+mj-lt"/>
                <a:ea typeface="ヒラギノ角ゴ Pro W3" charset="-128"/>
              </a:rPr>
              <a:t>:17-</a:t>
            </a:r>
            <a:r>
              <a:rPr lang="fr-FR" altLang="fr-FR" sz="1000" dirty="0">
                <a:solidFill>
                  <a:schemeClr val="tx1">
                    <a:lumMod val="50000"/>
                    <a:lumOff val="50000"/>
                  </a:schemeClr>
                </a:solidFill>
                <a:latin typeface="+mj-lt"/>
                <a:ea typeface="ヒラギノ角ゴ Pro W3" charset="-128"/>
              </a:rPr>
              <a:t>24.</a:t>
            </a:r>
            <a:endParaRPr lang="fr-FR" altLang="fr-FR" sz="1000" dirty="0">
              <a:solidFill>
                <a:schemeClr val="tx1">
                  <a:lumMod val="50000"/>
                  <a:lumOff val="50000"/>
                </a:schemeClr>
              </a:solidFill>
              <a:latin typeface="+mj-lt"/>
              <a:ea typeface="ヒラギノ角ゴ Pro W3" charset="-128"/>
            </a:endParaRPr>
          </a:p>
        </p:txBody>
      </p:sp>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06926" y="836712"/>
            <a:ext cx="6061075" cy="1102130"/>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ZoneTexte 2"/>
          <p:cNvSpPr txBox="1"/>
          <p:nvPr/>
        </p:nvSpPr>
        <p:spPr>
          <a:xfrm>
            <a:off x="1730829" y="2492829"/>
            <a:ext cx="1926771" cy="1754326"/>
          </a:xfrm>
          <a:prstGeom prst="rect">
            <a:avLst/>
          </a:prstGeom>
          <a:ln/>
        </p:spPr>
        <p:style>
          <a:lnRef idx="1">
            <a:schemeClr val="dk1"/>
          </a:lnRef>
          <a:fillRef idx="2">
            <a:schemeClr val="dk1"/>
          </a:fillRef>
          <a:effectRef idx="1">
            <a:schemeClr val="dk1"/>
          </a:effectRef>
          <a:fontRef idx="minor">
            <a:schemeClr val="dk1"/>
          </a:fontRef>
        </p:style>
        <p:txBody>
          <a:bodyPr wrap="square" rtlCol="0">
            <a:spAutoFit/>
          </a:bodyPr>
          <a:lstStyle/>
          <a:p>
            <a:r>
              <a:rPr lang="fr-FR" dirty="0"/>
              <a:t>Pourcentage de mortalité en cas d’IIP en fonction de l’âge et des comorbidités sous-jacentes</a:t>
            </a:r>
            <a:endParaRPr lang="fr-FR" dirty="0"/>
          </a:p>
        </p:txBody>
      </p:sp>
    </p:spTree>
    <p:extLst>
      <p:ext uri="{BB962C8B-B14F-4D97-AF65-F5344CB8AC3E}">
        <p14:creationId xmlns:p14="http://schemas.microsoft.com/office/powerpoint/2010/main" val="372648553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1522</Words>
  <Application>Microsoft Office PowerPoint</Application>
  <PresentationFormat>Grand écran</PresentationFormat>
  <Paragraphs>105</Paragraphs>
  <Slides>6</Slides>
  <Notes>4</Notes>
  <HiddenSlides>0</HiddenSlides>
  <MMClips>0</MMClips>
  <ScaleCrop>false</ScaleCrop>
  <HeadingPairs>
    <vt:vector size="8" baseType="variant">
      <vt:variant>
        <vt:lpstr>Polices utilisées</vt:lpstr>
      </vt:variant>
      <vt:variant>
        <vt:i4>11</vt:i4>
      </vt:variant>
      <vt:variant>
        <vt:lpstr>Thème</vt:lpstr>
      </vt:variant>
      <vt:variant>
        <vt:i4>1</vt:i4>
      </vt:variant>
      <vt:variant>
        <vt:lpstr>Serveurs OLE incorporés</vt:lpstr>
      </vt:variant>
      <vt:variant>
        <vt:i4>3</vt:i4>
      </vt:variant>
      <vt:variant>
        <vt:lpstr>Titres des diapositives</vt:lpstr>
      </vt:variant>
      <vt:variant>
        <vt:i4>6</vt:i4>
      </vt:variant>
    </vt:vector>
  </HeadingPairs>
  <TitlesOfParts>
    <vt:vector size="21" baseType="lpstr">
      <vt:lpstr>ＭＳ Ｐゴシック</vt:lpstr>
      <vt:lpstr>ＭＳ Ｐゴシック</vt:lpstr>
      <vt:lpstr>Arial</vt:lpstr>
      <vt:lpstr>Arial Narrow</vt:lpstr>
      <vt:lpstr>Calibri</vt:lpstr>
      <vt:lpstr>Calibri Light</vt:lpstr>
      <vt:lpstr>MS Pゴシック</vt:lpstr>
      <vt:lpstr>Times New Roman</vt:lpstr>
      <vt:lpstr>Trebuchet MS</vt:lpstr>
      <vt:lpstr>Wingdings</vt:lpstr>
      <vt:lpstr>ヒラギノ角ゴ Pro W3</vt:lpstr>
      <vt:lpstr>Thème Office</vt:lpstr>
      <vt:lpstr>Image Photo Editor</vt:lpstr>
      <vt:lpstr>Image</vt:lpstr>
      <vt:lpstr>Feuille Microsoft Excel 97-2003</vt:lpstr>
      <vt:lpstr>Présentation PowerPoint</vt:lpstr>
      <vt:lpstr>Le poids des infections pneumococciques</vt:lpstr>
      <vt:lpstr>Une incidence variable en fonction des co-morbidités</vt:lpstr>
      <vt:lpstr>Présentation PowerPoint</vt:lpstr>
      <vt:lpstr>Risque de PAC en fonction  des facteurs de risque associés</vt:lpstr>
      <vt:lpstr>Mortalité au cours des infections invasives à pneumocoque augmente avec l’âge et la présence de facteurs de risque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Windows</dc:creator>
  <cp:lastModifiedBy>Utilisateur Windows</cp:lastModifiedBy>
  <cp:revision>4</cp:revision>
  <dcterms:created xsi:type="dcterms:W3CDTF">2018-11-28T18:51:21Z</dcterms:created>
  <dcterms:modified xsi:type="dcterms:W3CDTF">2018-11-28T19:26:29Z</dcterms:modified>
</cp:coreProperties>
</file>